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3"/>
  </p:notesMasterIdLst>
  <p:handoutMasterIdLst>
    <p:handoutMasterId r:id="rId24"/>
  </p:handoutMasterIdLst>
  <p:sldIdLst>
    <p:sldId id="405" r:id="rId2"/>
    <p:sldId id="406" r:id="rId3"/>
    <p:sldId id="412" r:id="rId4"/>
    <p:sldId id="407" r:id="rId5"/>
    <p:sldId id="408" r:id="rId6"/>
    <p:sldId id="411" r:id="rId7"/>
    <p:sldId id="410" r:id="rId8"/>
    <p:sldId id="419" r:id="rId9"/>
    <p:sldId id="423" r:id="rId10"/>
    <p:sldId id="403" r:id="rId11"/>
    <p:sldId id="409" r:id="rId12"/>
    <p:sldId id="402" r:id="rId13"/>
    <p:sldId id="417" r:id="rId14"/>
    <p:sldId id="416" r:id="rId15"/>
    <p:sldId id="418" r:id="rId16"/>
    <p:sldId id="414" r:id="rId17"/>
    <p:sldId id="420" r:id="rId18"/>
    <p:sldId id="421" r:id="rId19"/>
    <p:sldId id="422" r:id="rId20"/>
    <p:sldId id="424" r:id="rId21"/>
    <p:sldId id="425" r:id="rId22"/>
  </p:sldIdLst>
  <p:sldSz cx="12192000" cy="6858000"/>
  <p:notesSz cx="7104063"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540154f620576bbd" providerId="Windows Live"/>
      </p:ext>
    </p:extLst>
  </p:cmAuthor>
  <p:cmAuthor id="2" name="蔡育新 Yu-Hsin Tsai" initials="蔡育新" lastIdx="1" clrIdx="1">
    <p:extLst>
      <p:ext uri="{19B8F6BF-5375-455C-9EA6-DF929625EA0E}">
        <p15:presenceInfo xmlns:p15="http://schemas.microsoft.com/office/powerpoint/2012/main" userId="7bb9b50173b2a0b8" providerId="Windows Live"/>
      </p:ext>
    </p:extLst>
  </p:cmAuthor>
  <p:cmAuthor id="3" name="鍾佳諭" initials="鍾佳諭" lastIdx="1" clrIdx="2">
    <p:extLst>
      <p:ext uri="{19B8F6BF-5375-455C-9EA6-DF929625EA0E}">
        <p15:presenceInfo xmlns:p15="http://schemas.microsoft.com/office/powerpoint/2012/main" userId="鍾佳諭" providerId="None"/>
      </p:ext>
    </p:extLst>
  </p:cmAuthor>
  <p:cmAuthor id="4" name="Shelley Lin" initials="SL" lastIdx="3" clrIdx="3">
    <p:extLst>
      <p:ext uri="{19B8F6BF-5375-455C-9EA6-DF929625EA0E}">
        <p15:presenceInfo xmlns:p15="http://schemas.microsoft.com/office/powerpoint/2012/main" userId="cf8dd97eacdece6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4CDC3"/>
    <a:srgbClr val="F8F4E3"/>
    <a:srgbClr val="D5D0CD"/>
    <a:srgbClr val="A2A392"/>
    <a:srgbClr val="FF3300"/>
    <a:srgbClr val="FF0000"/>
    <a:srgbClr val="F2F0EF"/>
    <a:srgbClr val="9A998C"/>
    <a:srgbClr val="FF9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3" autoAdjust="0"/>
    <p:restoredTop sz="92381" autoAdjust="0"/>
  </p:normalViewPr>
  <p:slideViewPr>
    <p:cSldViewPr snapToGrid="0">
      <p:cViewPr varScale="1">
        <p:scale>
          <a:sx n="118" d="100"/>
          <a:sy n="118" d="100"/>
        </p:scale>
        <p:origin x="336" y="2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60"/>
    </p:cViewPr>
  </p:sorterViewPr>
  <p:notesViewPr>
    <p:cSldViewPr snapToGrid="0">
      <p:cViewPr varScale="1">
        <p:scale>
          <a:sx n="62" d="100"/>
          <a:sy n="62"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43B4A9BE-A251-4F8C-9C30-85B013AC1D71}"/>
              </a:ext>
            </a:extLst>
          </p:cNvPr>
          <p:cNvSpPr>
            <a:spLocks noGrp="1"/>
          </p:cNvSpPr>
          <p:nvPr>
            <p:ph type="hdr" sz="quarter"/>
          </p:nvPr>
        </p:nvSpPr>
        <p:spPr>
          <a:xfrm>
            <a:off x="1" y="0"/>
            <a:ext cx="3078427" cy="513508"/>
          </a:xfrm>
          <a:prstGeom prst="rect">
            <a:avLst/>
          </a:prstGeom>
        </p:spPr>
        <p:txBody>
          <a:bodyPr vert="horz" lIns="99065" tIns="49532" rIns="99065" bIns="49532" rtlCol="0"/>
          <a:lstStyle>
            <a:lvl1pPr algn="l">
              <a:defRPr sz="1300"/>
            </a:lvl1pPr>
          </a:lstStyle>
          <a:p>
            <a:endParaRPr lang="zh-TW" altLang="en-US"/>
          </a:p>
        </p:txBody>
      </p:sp>
      <p:sp>
        <p:nvSpPr>
          <p:cNvPr id="3" name="日期版面配置區 2">
            <a:extLst>
              <a:ext uri="{FF2B5EF4-FFF2-40B4-BE49-F238E27FC236}">
                <a16:creationId xmlns:a16="http://schemas.microsoft.com/office/drawing/2014/main" id="{CF5C9191-F37C-4F09-9E16-B91AEFFA27DD}"/>
              </a:ext>
            </a:extLst>
          </p:cNvPr>
          <p:cNvSpPr>
            <a:spLocks noGrp="1"/>
          </p:cNvSpPr>
          <p:nvPr>
            <p:ph type="dt" sz="quarter" idx="1"/>
          </p:nvPr>
        </p:nvSpPr>
        <p:spPr>
          <a:xfrm>
            <a:off x="4023993" y="0"/>
            <a:ext cx="3078427" cy="513508"/>
          </a:xfrm>
          <a:prstGeom prst="rect">
            <a:avLst/>
          </a:prstGeom>
        </p:spPr>
        <p:txBody>
          <a:bodyPr vert="horz" lIns="99065" tIns="49532" rIns="99065" bIns="49532" rtlCol="0"/>
          <a:lstStyle>
            <a:lvl1pPr algn="r">
              <a:defRPr sz="1300"/>
            </a:lvl1pPr>
          </a:lstStyle>
          <a:p>
            <a:fld id="{C41F762C-C7E3-49FC-B804-0E55FCFF918E}" type="datetimeFigureOut">
              <a:rPr lang="zh-TW" altLang="en-US" smtClean="0"/>
              <a:t>2023/9/13</a:t>
            </a:fld>
            <a:endParaRPr lang="zh-TW" altLang="en-US"/>
          </a:p>
        </p:txBody>
      </p:sp>
      <p:sp>
        <p:nvSpPr>
          <p:cNvPr id="4" name="頁尾版面配置區 3">
            <a:extLst>
              <a:ext uri="{FF2B5EF4-FFF2-40B4-BE49-F238E27FC236}">
                <a16:creationId xmlns:a16="http://schemas.microsoft.com/office/drawing/2014/main" id="{912C754C-0BFA-4E82-8038-6A2ADCB1CA43}"/>
              </a:ext>
            </a:extLst>
          </p:cNvPr>
          <p:cNvSpPr>
            <a:spLocks noGrp="1"/>
          </p:cNvSpPr>
          <p:nvPr>
            <p:ph type="ftr" sz="quarter" idx="2"/>
          </p:nvPr>
        </p:nvSpPr>
        <p:spPr>
          <a:xfrm>
            <a:off x="1" y="9721108"/>
            <a:ext cx="3078427" cy="513507"/>
          </a:xfrm>
          <a:prstGeom prst="rect">
            <a:avLst/>
          </a:prstGeom>
        </p:spPr>
        <p:txBody>
          <a:bodyPr vert="horz" lIns="99065" tIns="49532" rIns="99065" bIns="49532" rtlCol="0" anchor="b"/>
          <a:lstStyle>
            <a:lvl1pPr algn="l">
              <a:defRPr sz="1300"/>
            </a:lvl1pPr>
          </a:lstStyle>
          <a:p>
            <a:endParaRPr lang="zh-TW" altLang="en-US"/>
          </a:p>
        </p:txBody>
      </p:sp>
      <p:sp>
        <p:nvSpPr>
          <p:cNvPr id="5" name="投影片編號版面配置區 4">
            <a:extLst>
              <a:ext uri="{FF2B5EF4-FFF2-40B4-BE49-F238E27FC236}">
                <a16:creationId xmlns:a16="http://schemas.microsoft.com/office/drawing/2014/main" id="{E02D13E4-2845-4C81-A3B1-249766C1C7AE}"/>
              </a:ext>
            </a:extLst>
          </p:cNvPr>
          <p:cNvSpPr>
            <a:spLocks noGrp="1"/>
          </p:cNvSpPr>
          <p:nvPr>
            <p:ph type="sldNum" sz="quarter" idx="3"/>
          </p:nvPr>
        </p:nvSpPr>
        <p:spPr>
          <a:xfrm>
            <a:off x="4023993" y="9721108"/>
            <a:ext cx="3078427" cy="513507"/>
          </a:xfrm>
          <a:prstGeom prst="rect">
            <a:avLst/>
          </a:prstGeom>
        </p:spPr>
        <p:txBody>
          <a:bodyPr vert="horz" lIns="99065" tIns="49532" rIns="99065" bIns="49532" rtlCol="0" anchor="b"/>
          <a:lstStyle>
            <a:lvl1pPr algn="r">
              <a:defRPr sz="1300"/>
            </a:lvl1pPr>
          </a:lstStyle>
          <a:p>
            <a:fld id="{A7852E31-B919-431D-8C60-AB093B7DEB68}" type="slidenum">
              <a:rPr lang="zh-TW" altLang="en-US" smtClean="0"/>
              <a:t>‹#›</a:t>
            </a:fld>
            <a:endParaRPr lang="zh-TW" altLang="en-US"/>
          </a:p>
        </p:txBody>
      </p:sp>
    </p:spTree>
    <p:extLst>
      <p:ext uri="{BB962C8B-B14F-4D97-AF65-F5344CB8AC3E}">
        <p14:creationId xmlns:p14="http://schemas.microsoft.com/office/powerpoint/2010/main" val="303632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3078427" cy="513508"/>
          </a:xfrm>
          <a:prstGeom prst="rect">
            <a:avLst/>
          </a:prstGeom>
        </p:spPr>
        <p:txBody>
          <a:bodyPr vert="horz" lIns="99065" tIns="49532" rIns="99065" bIns="49532" rtlCol="0"/>
          <a:lstStyle>
            <a:lvl1pPr algn="l">
              <a:defRPr sz="1300"/>
            </a:lvl1pPr>
          </a:lstStyle>
          <a:p>
            <a:endParaRPr lang="zh-TW" altLang="en-US"/>
          </a:p>
        </p:txBody>
      </p:sp>
      <p:sp>
        <p:nvSpPr>
          <p:cNvPr id="3" name="日期版面配置區 2"/>
          <p:cNvSpPr>
            <a:spLocks noGrp="1"/>
          </p:cNvSpPr>
          <p:nvPr>
            <p:ph type="dt" idx="1"/>
          </p:nvPr>
        </p:nvSpPr>
        <p:spPr>
          <a:xfrm>
            <a:off x="4023993" y="0"/>
            <a:ext cx="3078427" cy="513508"/>
          </a:xfrm>
          <a:prstGeom prst="rect">
            <a:avLst/>
          </a:prstGeom>
        </p:spPr>
        <p:txBody>
          <a:bodyPr vert="horz" lIns="99065" tIns="49532" rIns="99065" bIns="49532" rtlCol="0"/>
          <a:lstStyle>
            <a:lvl1pPr algn="r">
              <a:defRPr sz="1300"/>
            </a:lvl1pPr>
          </a:lstStyle>
          <a:p>
            <a:fld id="{5226A3D4-EE65-4ED9-AE73-37E19DD30F61}" type="datetimeFigureOut">
              <a:rPr lang="zh-TW" altLang="en-US" smtClean="0"/>
              <a:t>2023/9/13</a:t>
            </a:fld>
            <a:endParaRPr lang="zh-TW" altLang="en-US"/>
          </a:p>
        </p:txBody>
      </p:sp>
      <p:sp>
        <p:nvSpPr>
          <p:cNvPr id="4" name="投影片圖像版面配置區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65" tIns="49532" rIns="99065" bIns="49532" rtlCol="0" anchor="ctr"/>
          <a:lstStyle/>
          <a:p>
            <a:endParaRPr lang="zh-TW" altLang="en-US"/>
          </a:p>
        </p:txBody>
      </p:sp>
      <p:sp>
        <p:nvSpPr>
          <p:cNvPr id="5" name="備忘稿版面配置區 4"/>
          <p:cNvSpPr>
            <a:spLocks noGrp="1"/>
          </p:cNvSpPr>
          <p:nvPr>
            <p:ph type="body" sz="quarter" idx="3"/>
          </p:nvPr>
        </p:nvSpPr>
        <p:spPr>
          <a:xfrm>
            <a:off x="710407" y="4925407"/>
            <a:ext cx="5683250" cy="4029879"/>
          </a:xfrm>
          <a:prstGeom prst="rect">
            <a:avLst/>
          </a:prstGeom>
        </p:spPr>
        <p:txBody>
          <a:bodyPr vert="horz" lIns="99065" tIns="49532" rIns="99065" bIns="49532"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1" y="9721108"/>
            <a:ext cx="3078427" cy="513507"/>
          </a:xfrm>
          <a:prstGeom prst="rect">
            <a:avLst/>
          </a:prstGeom>
        </p:spPr>
        <p:txBody>
          <a:bodyPr vert="horz" lIns="99065" tIns="49532" rIns="99065" bIns="49532"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4023993" y="9721108"/>
            <a:ext cx="3078427" cy="513507"/>
          </a:xfrm>
          <a:prstGeom prst="rect">
            <a:avLst/>
          </a:prstGeom>
        </p:spPr>
        <p:txBody>
          <a:bodyPr vert="horz" lIns="99065" tIns="49532" rIns="99065" bIns="49532" rtlCol="0" anchor="b"/>
          <a:lstStyle>
            <a:lvl1pPr algn="r">
              <a:defRPr sz="1300"/>
            </a:lvl1pPr>
          </a:lstStyle>
          <a:p>
            <a:fld id="{12910B52-06F2-4306-A7FE-415D0B8443C5}" type="slidenum">
              <a:rPr lang="zh-TW" altLang="en-US" smtClean="0"/>
              <a:t>‹#›</a:t>
            </a:fld>
            <a:endParaRPr lang="zh-TW" altLang="en-US"/>
          </a:p>
        </p:txBody>
      </p:sp>
    </p:spTree>
    <p:extLst>
      <p:ext uri="{BB962C8B-B14F-4D97-AF65-F5344CB8AC3E}">
        <p14:creationId xmlns:p14="http://schemas.microsoft.com/office/powerpoint/2010/main" val="2765489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2910B52-06F2-4306-A7FE-415D0B8443C5}" type="slidenum">
              <a:rPr lang="zh-TW" altLang="en-US" smtClean="0"/>
              <a:t>4</a:t>
            </a:fld>
            <a:endParaRPr lang="zh-TW" altLang="en-US"/>
          </a:p>
        </p:txBody>
      </p:sp>
    </p:spTree>
    <p:extLst>
      <p:ext uri="{BB962C8B-B14F-4D97-AF65-F5344CB8AC3E}">
        <p14:creationId xmlns:p14="http://schemas.microsoft.com/office/powerpoint/2010/main" val="697211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2910B52-06F2-4306-A7FE-415D0B8443C5}" type="slidenum">
              <a:rPr lang="zh-TW" altLang="en-US" smtClean="0"/>
              <a:t>5</a:t>
            </a:fld>
            <a:endParaRPr lang="zh-TW" altLang="en-US"/>
          </a:p>
        </p:txBody>
      </p:sp>
    </p:spTree>
    <p:extLst>
      <p:ext uri="{BB962C8B-B14F-4D97-AF65-F5344CB8AC3E}">
        <p14:creationId xmlns:p14="http://schemas.microsoft.com/office/powerpoint/2010/main" val="3544900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2910B52-06F2-4306-A7FE-415D0B8443C5}" type="slidenum">
              <a:rPr lang="zh-TW" altLang="en-US" smtClean="0"/>
              <a:t>17</a:t>
            </a:fld>
            <a:endParaRPr lang="zh-TW" altLang="en-US"/>
          </a:p>
        </p:txBody>
      </p:sp>
    </p:spTree>
    <p:extLst>
      <p:ext uri="{BB962C8B-B14F-4D97-AF65-F5344CB8AC3E}">
        <p14:creationId xmlns:p14="http://schemas.microsoft.com/office/powerpoint/2010/main" val="19114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2910B52-06F2-4306-A7FE-415D0B8443C5}" type="slidenum">
              <a:rPr lang="zh-TW" altLang="en-US" smtClean="0"/>
              <a:t>18</a:t>
            </a:fld>
            <a:endParaRPr lang="zh-TW" altLang="en-US"/>
          </a:p>
        </p:txBody>
      </p:sp>
    </p:spTree>
    <p:extLst>
      <p:ext uri="{BB962C8B-B14F-4D97-AF65-F5344CB8AC3E}">
        <p14:creationId xmlns:p14="http://schemas.microsoft.com/office/powerpoint/2010/main" val="2088268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2910B52-06F2-4306-A7FE-415D0B8443C5}" type="slidenum">
              <a:rPr lang="zh-TW" altLang="en-US" smtClean="0"/>
              <a:t>19</a:t>
            </a:fld>
            <a:endParaRPr lang="zh-TW" altLang="en-US"/>
          </a:p>
        </p:txBody>
      </p:sp>
    </p:spTree>
    <p:extLst>
      <p:ext uri="{BB962C8B-B14F-4D97-AF65-F5344CB8AC3E}">
        <p14:creationId xmlns:p14="http://schemas.microsoft.com/office/powerpoint/2010/main" val="2543050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2910B52-06F2-4306-A7FE-415D0B8443C5}" type="slidenum">
              <a:rPr lang="zh-TW" altLang="en-US" smtClean="0"/>
              <a:t>20</a:t>
            </a:fld>
            <a:endParaRPr lang="zh-TW" altLang="en-US"/>
          </a:p>
        </p:txBody>
      </p:sp>
    </p:spTree>
    <p:extLst>
      <p:ext uri="{BB962C8B-B14F-4D97-AF65-F5344CB8AC3E}">
        <p14:creationId xmlns:p14="http://schemas.microsoft.com/office/powerpoint/2010/main" val="2720382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2910B52-06F2-4306-A7FE-415D0B8443C5}" type="slidenum">
              <a:rPr lang="zh-TW" altLang="en-US" smtClean="0"/>
              <a:t>21</a:t>
            </a:fld>
            <a:endParaRPr lang="zh-TW" altLang="en-US"/>
          </a:p>
        </p:txBody>
      </p:sp>
    </p:spTree>
    <p:extLst>
      <p:ext uri="{BB962C8B-B14F-4D97-AF65-F5344CB8AC3E}">
        <p14:creationId xmlns:p14="http://schemas.microsoft.com/office/powerpoint/2010/main" val="334888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normAutofit/>
          </a:bodyPr>
          <a:lstStyle>
            <a:lvl1pPr algn="ctr">
              <a:defRPr lang="zh-TW" altLang="en-US" sz="3600" b="1" kern="1200" dirty="0">
                <a:ln>
                  <a:solidFill>
                    <a:schemeClr val="bg2"/>
                  </a:solidFill>
                </a:ln>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defRPr>
            </a:lvl1pPr>
          </a:lstStyle>
          <a:p>
            <a:r>
              <a:rPr lang="zh-TW" altLang="en-US" dirty="0"/>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按一下以編輯母片副標題樣式</a:t>
            </a:r>
          </a:p>
        </p:txBody>
      </p:sp>
      <p:sp>
        <p:nvSpPr>
          <p:cNvPr id="8" name="投影片編號版面配置區 5">
            <a:extLst>
              <a:ext uri="{FF2B5EF4-FFF2-40B4-BE49-F238E27FC236}">
                <a16:creationId xmlns:a16="http://schemas.microsoft.com/office/drawing/2014/main" id="{06F92236-1048-4DE6-A50F-89B30A0073C0}"/>
              </a:ext>
            </a:extLst>
          </p:cNvPr>
          <p:cNvSpPr>
            <a:spLocks noGrp="1"/>
          </p:cNvSpPr>
          <p:nvPr>
            <p:ph type="sldNum" sz="quarter" idx="4"/>
          </p:nvPr>
        </p:nvSpPr>
        <p:spPr>
          <a:xfrm>
            <a:off x="11353800" y="6556992"/>
            <a:ext cx="868504" cy="168469"/>
          </a:xfrm>
          <a:prstGeom prst="rect">
            <a:avLst/>
          </a:prstGeom>
          <a:solidFill>
            <a:srgbClr val="D4CDC3"/>
          </a:solidFill>
        </p:spPr>
        <p:txBody>
          <a:bodyPr vert="horz" lIns="91440" tIns="45720" rIns="91440" bIns="45720" rtlCol="0" anchor="ctr"/>
          <a:lstStyle>
            <a:lvl1pPr algn="l">
              <a:defRPr sz="1200">
                <a:solidFill>
                  <a:schemeClr val="tx1">
                    <a:lumMod val="65000"/>
                    <a:lumOff val="35000"/>
                  </a:schemeClr>
                </a:solidFill>
                <a:effectLst/>
              </a:defRPr>
            </a:lvl1pPr>
          </a:lstStyle>
          <a:p>
            <a:fld id="{B797FFDA-F269-40CB-82F3-D9C1208CF244}" type="slidenum">
              <a:rPr lang="zh-TW" altLang="en-US" smtClean="0"/>
              <a:pPr/>
              <a:t>‹#›</a:t>
            </a:fld>
            <a:r>
              <a:rPr lang="en-US" altLang="zh-TW"/>
              <a:t>z</a:t>
            </a:r>
            <a:endParaRPr lang="zh-TW" altLang="en-US" dirty="0"/>
          </a:p>
        </p:txBody>
      </p:sp>
      <p:sp>
        <p:nvSpPr>
          <p:cNvPr id="5" name="投影片編號版面配置區 5">
            <a:extLst>
              <a:ext uri="{FF2B5EF4-FFF2-40B4-BE49-F238E27FC236}">
                <a16:creationId xmlns:a16="http://schemas.microsoft.com/office/drawing/2014/main" id="{88790351-19C3-4B7F-9B3C-884931CA2279}"/>
              </a:ext>
            </a:extLst>
          </p:cNvPr>
          <p:cNvSpPr txBox="1">
            <a:spLocks/>
          </p:cNvSpPr>
          <p:nvPr userDrawn="1"/>
        </p:nvSpPr>
        <p:spPr>
          <a:xfrm>
            <a:off x="11506200" y="6709392"/>
            <a:ext cx="868504" cy="168469"/>
          </a:xfrm>
          <a:prstGeom prst="rect">
            <a:avLst/>
          </a:prstGeom>
          <a:solidFill>
            <a:srgbClr val="D4CDC3"/>
          </a:solidFill>
        </p:spPr>
        <p:txBody>
          <a:bodyPr vert="horz" lIns="91440" tIns="45720" rIns="91440" bIns="45720" rtlCol="0" anchor="ctr"/>
          <a:lstStyle>
            <a:defPPr>
              <a:defRPr lang="zh-TW"/>
            </a:defPPr>
            <a:lvl1pPr marL="0" algn="l" defTabSz="914400" rtl="0" eaLnBrk="1" latinLnBrk="0" hangingPunct="1">
              <a:defRPr sz="1200" kern="1200">
                <a:solidFill>
                  <a:schemeClr val="tx1">
                    <a:lumMod val="65000"/>
                    <a:lumOff val="35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97FFDA-F269-40CB-82F3-D9C1208CF244}" type="slidenum">
              <a:rPr lang="zh-TW" altLang="en-US" smtClean="0"/>
              <a:pPr/>
              <a:t>‹#›</a:t>
            </a:fld>
            <a:r>
              <a:rPr lang="en-US" altLang="zh-TW"/>
              <a:t>z</a:t>
            </a:r>
            <a:endParaRPr lang="zh-TW" altLang="en-US" dirty="0"/>
          </a:p>
        </p:txBody>
      </p:sp>
    </p:spTree>
    <p:extLst>
      <p:ext uri="{BB962C8B-B14F-4D97-AF65-F5344CB8AC3E}">
        <p14:creationId xmlns:p14="http://schemas.microsoft.com/office/powerpoint/2010/main" val="2374830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C5A8D1FE-C5D9-4ED1-9A6A-9517BA3EB1DA}"/>
              </a:ext>
            </a:extLst>
          </p:cNvPr>
          <p:cNvSpPr/>
          <p:nvPr userDrawn="1"/>
        </p:nvSpPr>
        <p:spPr>
          <a:xfrm>
            <a:off x="508000" y="628650"/>
            <a:ext cx="6864350" cy="23381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838200" y="365126"/>
            <a:ext cx="10515600" cy="497342"/>
          </a:xfrm>
        </p:spPr>
        <p:txBody>
          <a:bodyPr/>
          <a:lstStyle/>
          <a:p>
            <a:r>
              <a:rPr lang="zh-TW" altLang="en-US" dirty="0"/>
              <a:t>按一下以編輯母片標題樣式</a:t>
            </a:r>
          </a:p>
        </p:txBody>
      </p:sp>
      <p:sp>
        <p:nvSpPr>
          <p:cNvPr id="3" name="直排文字版面配置區 2"/>
          <p:cNvSpPr>
            <a:spLocks noGrp="1"/>
          </p:cNvSpPr>
          <p:nvPr>
            <p:ph type="body" orient="vert" idx="1"/>
          </p:nvPr>
        </p:nvSpPr>
        <p:spPr>
          <a:xfrm>
            <a:off x="838200" y="1009291"/>
            <a:ext cx="10515600" cy="5167672"/>
          </a:xfrm>
        </p:spPr>
        <p:txBody>
          <a:bodyPr vert="eaVert"/>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投影片編號版面配置區 5">
            <a:extLst>
              <a:ext uri="{FF2B5EF4-FFF2-40B4-BE49-F238E27FC236}">
                <a16:creationId xmlns:a16="http://schemas.microsoft.com/office/drawing/2014/main" id="{EDE46EAB-8B24-490A-B619-845ADF551BBE}"/>
              </a:ext>
            </a:extLst>
          </p:cNvPr>
          <p:cNvSpPr>
            <a:spLocks noGrp="1"/>
          </p:cNvSpPr>
          <p:nvPr>
            <p:ph type="sldNum" sz="quarter" idx="4"/>
          </p:nvPr>
        </p:nvSpPr>
        <p:spPr>
          <a:xfrm>
            <a:off x="11353800" y="6556992"/>
            <a:ext cx="868504" cy="168469"/>
          </a:xfrm>
          <a:prstGeom prst="rect">
            <a:avLst/>
          </a:prstGeom>
          <a:solidFill>
            <a:srgbClr val="D4CDC3"/>
          </a:solidFill>
        </p:spPr>
        <p:txBody>
          <a:bodyPr vert="horz" lIns="91440" tIns="45720" rIns="91440" bIns="45720" rtlCol="0" anchor="ctr"/>
          <a:lstStyle>
            <a:lvl1pPr algn="l">
              <a:defRPr sz="1200">
                <a:solidFill>
                  <a:schemeClr val="tx1">
                    <a:lumMod val="65000"/>
                    <a:lumOff val="35000"/>
                  </a:schemeClr>
                </a:solidFill>
                <a:effectLst/>
              </a:defRPr>
            </a:lvl1pPr>
          </a:lstStyle>
          <a:p>
            <a:fld id="{B797FFDA-F269-40CB-82F3-D9C1208CF244}" type="slidenum">
              <a:rPr lang="zh-TW" altLang="en-US" smtClean="0"/>
              <a:pPr/>
              <a:t>‹#›</a:t>
            </a:fld>
            <a:r>
              <a:rPr lang="en-US" altLang="zh-TW"/>
              <a:t>z</a:t>
            </a:r>
            <a:endParaRPr lang="zh-TW" altLang="en-US" dirty="0"/>
          </a:p>
        </p:txBody>
      </p:sp>
    </p:spTree>
    <p:extLst>
      <p:ext uri="{BB962C8B-B14F-4D97-AF65-F5344CB8AC3E}">
        <p14:creationId xmlns:p14="http://schemas.microsoft.com/office/powerpoint/2010/main" val="163170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77CD92A2-F43D-4E0A-92E5-3640144D502F}"/>
              </a:ext>
            </a:extLst>
          </p:cNvPr>
          <p:cNvSpPr/>
          <p:nvPr userDrawn="1"/>
        </p:nvSpPr>
        <p:spPr>
          <a:xfrm rot="5400000">
            <a:off x="8123763" y="3333884"/>
            <a:ext cx="5452344" cy="23381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直排標題 1"/>
          <p:cNvSpPr>
            <a:spLocks noGrp="1"/>
          </p:cNvSpPr>
          <p:nvPr>
            <p:ph type="title" orient="vert"/>
          </p:nvPr>
        </p:nvSpPr>
        <p:spPr>
          <a:xfrm>
            <a:off x="10170542" y="724619"/>
            <a:ext cx="1183257" cy="54523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9332342"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5">
            <a:extLst>
              <a:ext uri="{FF2B5EF4-FFF2-40B4-BE49-F238E27FC236}">
                <a16:creationId xmlns:a16="http://schemas.microsoft.com/office/drawing/2014/main" id="{14697BBD-70CB-49DB-9484-498B46C061AA}"/>
              </a:ext>
            </a:extLst>
          </p:cNvPr>
          <p:cNvSpPr>
            <a:spLocks noGrp="1"/>
          </p:cNvSpPr>
          <p:nvPr>
            <p:ph type="sldNum" sz="quarter" idx="4"/>
          </p:nvPr>
        </p:nvSpPr>
        <p:spPr>
          <a:xfrm>
            <a:off x="11353800" y="6556992"/>
            <a:ext cx="868504" cy="168469"/>
          </a:xfrm>
          <a:prstGeom prst="rect">
            <a:avLst/>
          </a:prstGeom>
          <a:solidFill>
            <a:srgbClr val="D4CDC3"/>
          </a:solidFill>
        </p:spPr>
        <p:txBody>
          <a:bodyPr vert="horz" lIns="91440" tIns="45720" rIns="91440" bIns="45720" rtlCol="0" anchor="ctr"/>
          <a:lstStyle>
            <a:lvl1pPr algn="l">
              <a:defRPr sz="1200">
                <a:solidFill>
                  <a:schemeClr val="tx1">
                    <a:lumMod val="65000"/>
                    <a:lumOff val="35000"/>
                  </a:schemeClr>
                </a:solidFill>
                <a:effectLst/>
              </a:defRPr>
            </a:lvl1pPr>
          </a:lstStyle>
          <a:p>
            <a:fld id="{B797FFDA-F269-40CB-82F3-D9C1208CF244}" type="slidenum">
              <a:rPr lang="zh-TW" altLang="en-US" smtClean="0"/>
              <a:pPr/>
              <a:t>‹#›</a:t>
            </a:fld>
            <a:r>
              <a:rPr lang="en-US" altLang="zh-TW"/>
              <a:t>z</a:t>
            </a:r>
            <a:endParaRPr lang="zh-TW" altLang="en-US" dirty="0"/>
          </a:p>
        </p:txBody>
      </p:sp>
    </p:spTree>
    <p:extLst>
      <p:ext uri="{BB962C8B-B14F-4D97-AF65-F5344CB8AC3E}">
        <p14:creationId xmlns:p14="http://schemas.microsoft.com/office/powerpoint/2010/main" val="21412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C2D5913F-5F76-4E69-B0F7-280337C7A3EC}"/>
              </a:ext>
            </a:extLst>
          </p:cNvPr>
          <p:cNvSpPr/>
          <p:nvPr userDrawn="1"/>
        </p:nvSpPr>
        <p:spPr>
          <a:xfrm>
            <a:off x="508000" y="628650"/>
            <a:ext cx="6864350" cy="23381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673100" y="306047"/>
            <a:ext cx="6534150" cy="452438"/>
          </a:xfrm>
        </p:spPr>
        <p:txBody>
          <a:bodyPr>
            <a:noAutofit/>
          </a:bodyPr>
          <a:lstStyle>
            <a:lvl1pPr>
              <a:defRPr lang="zh-TW" altLang="en-US" sz="3600" b="1" kern="1200" dirty="0">
                <a:ln>
                  <a:solidFill>
                    <a:schemeClr val="bg2"/>
                  </a:solidFill>
                </a:ln>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defRPr>
            </a:lvl1pPr>
          </a:lstStyle>
          <a:p>
            <a:r>
              <a:rPr lang="zh-TW" altLang="en-US" dirty="0"/>
              <a:t>按一下以編輯母片標題樣式</a:t>
            </a:r>
          </a:p>
        </p:txBody>
      </p:sp>
      <p:sp>
        <p:nvSpPr>
          <p:cNvPr id="3" name="內容版面配置區 2"/>
          <p:cNvSpPr>
            <a:spLocks noGrp="1"/>
          </p:cNvSpPr>
          <p:nvPr>
            <p:ph idx="1"/>
          </p:nvPr>
        </p:nvSpPr>
        <p:spPr>
          <a:xfrm>
            <a:off x="508000" y="1185069"/>
            <a:ext cx="11010900" cy="513238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 name="投影片編號版面配置區 5">
            <a:extLst>
              <a:ext uri="{FF2B5EF4-FFF2-40B4-BE49-F238E27FC236}">
                <a16:creationId xmlns:a16="http://schemas.microsoft.com/office/drawing/2014/main" id="{5B80CC50-101E-4ABA-A3E7-0C408F51819E}"/>
              </a:ext>
            </a:extLst>
          </p:cNvPr>
          <p:cNvSpPr>
            <a:spLocks noGrp="1"/>
          </p:cNvSpPr>
          <p:nvPr>
            <p:ph type="sldNum" sz="quarter" idx="4"/>
          </p:nvPr>
        </p:nvSpPr>
        <p:spPr>
          <a:xfrm>
            <a:off x="11353800" y="6556992"/>
            <a:ext cx="868504" cy="168469"/>
          </a:xfrm>
          <a:prstGeom prst="rect">
            <a:avLst/>
          </a:prstGeom>
          <a:solidFill>
            <a:srgbClr val="D4CDC3"/>
          </a:solidFill>
        </p:spPr>
        <p:txBody>
          <a:bodyPr vert="horz" lIns="91440" tIns="45720" rIns="91440" bIns="45720" rtlCol="0" anchor="ctr"/>
          <a:lstStyle>
            <a:lvl1pPr algn="l">
              <a:defRPr sz="1200">
                <a:solidFill>
                  <a:schemeClr val="tx1">
                    <a:lumMod val="65000"/>
                    <a:lumOff val="35000"/>
                  </a:schemeClr>
                </a:solidFill>
                <a:effectLst/>
              </a:defRPr>
            </a:lvl1pPr>
          </a:lstStyle>
          <a:p>
            <a:fld id="{B797FFDA-F269-40CB-82F3-D9C1208CF244}" type="slidenum">
              <a:rPr lang="zh-TW" altLang="en-US" smtClean="0"/>
              <a:pPr/>
              <a:t>‹#›</a:t>
            </a:fld>
            <a:r>
              <a:rPr lang="en-US" altLang="zh-TW"/>
              <a:t>z</a:t>
            </a:r>
            <a:endParaRPr lang="zh-TW" altLang="en-US" dirty="0"/>
          </a:p>
        </p:txBody>
      </p:sp>
    </p:spTree>
    <p:extLst>
      <p:ext uri="{BB962C8B-B14F-4D97-AF65-F5344CB8AC3E}">
        <p14:creationId xmlns:p14="http://schemas.microsoft.com/office/powerpoint/2010/main" val="1807152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461EFFE5-1988-4DC5-BBAE-E478DB3AD75A}"/>
              </a:ext>
            </a:extLst>
          </p:cNvPr>
          <p:cNvSpPr/>
          <p:nvPr userDrawn="1"/>
        </p:nvSpPr>
        <p:spPr>
          <a:xfrm>
            <a:off x="991080" y="4225244"/>
            <a:ext cx="6864350" cy="23381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7" name="投影片編號版面配置區 5">
            <a:extLst>
              <a:ext uri="{FF2B5EF4-FFF2-40B4-BE49-F238E27FC236}">
                <a16:creationId xmlns:a16="http://schemas.microsoft.com/office/drawing/2014/main" id="{2628D6AC-F968-4D58-90BA-AAC962C77F8B}"/>
              </a:ext>
            </a:extLst>
          </p:cNvPr>
          <p:cNvSpPr>
            <a:spLocks noGrp="1"/>
          </p:cNvSpPr>
          <p:nvPr>
            <p:ph type="sldNum" sz="quarter" idx="4"/>
          </p:nvPr>
        </p:nvSpPr>
        <p:spPr>
          <a:xfrm>
            <a:off x="11353800" y="6556992"/>
            <a:ext cx="868504" cy="168469"/>
          </a:xfrm>
          <a:prstGeom prst="rect">
            <a:avLst/>
          </a:prstGeom>
          <a:solidFill>
            <a:srgbClr val="D4CDC3"/>
          </a:solidFill>
        </p:spPr>
        <p:txBody>
          <a:bodyPr vert="horz" lIns="91440" tIns="45720" rIns="91440" bIns="45720" rtlCol="0" anchor="ctr"/>
          <a:lstStyle>
            <a:lvl1pPr algn="l">
              <a:defRPr sz="1200">
                <a:solidFill>
                  <a:schemeClr val="tx1">
                    <a:lumMod val="65000"/>
                    <a:lumOff val="35000"/>
                  </a:schemeClr>
                </a:solidFill>
                <a:effectLst/>
              </a:defRPr>
            </a:lvl1pPr>
          </a:lstStyle>
          <a:p>
            <a:fld id="{B797FFDA-F269-40CB-82F3-D9C1208CF244}" type="slidenum">
              <a:rPr lang="zh-TW" altLang="en-US" smtClean="0"/>
              <a:pPr/>
              <a:t>‹#›</a:t>
            </a:fld>
            <a:r>
              <a:rPr lang="en-US" altLang="zh-TW"/>
              <a:t>z</a:t>
            </a:r>
            <a:endParaRPr lang="zh-TW" altLang="en-US" dirty="0"/>
          </a:p>
        </p:txBody>
      </p:sp>
    </p:spTree>
    <p:extLst>
      <p:ext uri="{BB962C8B-B14F-4D97-AF65-F5344CB8AC3E}">
        <p14:creationId xmlns:p14="http://schemas.microsoft.com/office/powerpoint/2010/main" val="1756511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BDB31C79-FF08-45A5-87E5-51E1F9877F9D}"/>
              </a:ext>
            </a:extLst>
          </p:cNvPr>
          <p:cNvSpPr/>
          <p:nvPr userDrawn="1"/>
        </p:nvSpPr>
        <p:spPr>
          <a:xfrm>
            <a:off x="508000" y="628650"/>
            <a:ext cx="6864350" cy="23381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838200" y="365126"/>
            <a:ext cx="10515600" cy="497342"/>
          </a:xfrm>
        </p:spPr>
        <p:txBody>
          <a:bodyPr/>
          <a:lstStyle/>
          <a:p>
            <a:r>
              <a:rPr lang="zh-TW" altLang="en-US" dirty="0"/>
              <a:t>按一下以編輯母片標題樣式</a:t>
            </a:r>
          </a:p>
        </p:txBody>
      </p:sp>
      <p:sp>
        <p:nvSpPr>
          <p:cNvPr id="3" name="內容版面配置區 2"/>
          <p:cNvSpPr>
            <a:spLocks noGrp="1"/>
          </p:cNvSpPr>
          <p:nvPr>
            <p:ph sz="half" idx="1"/>
          </p:nvPr>
        </p:nvSpPr>
        <p:spPr>
          <a:xfrm>
            <a:off x="838200" y="1125991"/>
            <a:ext cx="5181600" cy="5050972"/>
          </a:xfrm>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6172200" y="1125991"/>
            <a:ext cx="5181600" cy="5050972"/>
          </a:xfrm>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投影片編號版面配置區 5">
            <a:extLst>
              <a:ext uri="{FF2B5EF4-FFF2-40B4-BE49-F238E27FC236}">
                <a16:creationId xmlns:a16="http://schemas.microsoft.com/office/drawing/2014/main" id="{A4FAA71F-AC27-4B36-99AF-F51BB4FB8F6B}"/>
              </a:ext>
            </a:extLst>
          </p:cNvPr>
          <p:cNvSpPr>
            <a:spLocks noGrp="1"/>
          </p:cNvSpPr>
          <p:nvPr>
            <p:ph type="sldNum" sz="quarter" idx="4"/>
          </p:nvPr>
        </p:nvSpPr>
        <p:spPr>
          <a:xfrm>
            <a:off x="11353800" y="6556992"/>
            <a:ext cx="868504" cy="168469"/>
          </a:xfrm>
          <a:prstGeom prst="rect">
            <a:avLst/>
          </a:prstGeom>
          <a:solidFill>
            <a:srgbClr val="D4CDC3"/>
          </a:solidFill>
        </p:spPr>
        <p:txBody>
          <a:bodyPr vert="horz" lIns="91440" tIns="45720" rIns="91440" bIns="45720" rtlCol="0" anchor="ctr"/>
          <a:lstStyle>
            <a:lvl1pPr algn="l">
              <a:defRPr sz="1200">
                <a:solidFill>
                  <a:schemeClr val="tx1">
                    <a:lumMod val="65000"/>
                    <a:lumOff val="35000"/>
                  </a:schemeClr>
                </a:solidFill>
                <a:effectLst/>
              </a:defRPr>
            </a:lvl1pPr>
          </a:lstStyle>
          <a:p>
            <a:fld id="{B797FFDA-F269-40CB-82F3-D9C1208CF244}" type="slidenum">
              <a:rPr lang="zh-TW" altLang="en-US" smtClean="0"/>
              <a:pPr/>
              <a:t>‹#›</a:t>
            </a:fld>
            <a:r>
              <a:rPr lang="en-US" altLang="zh-TW"/>
              <a:t>z</a:t>
            </a:r>
            <a:endParaRPr lang="zh-TW" altLang="en-US" dirty="0"/>
          </a:p>
        </p:txBody>
      </p:sp>
    </p:spTree>
    <p:extLst>
      <p:ext uri="{BB962C8B-B14F-4D97-AF65-F5344CB8AC3E}">
        <p14:creationId xmlns:p14="http://schemas.microsoft.com/office/powerpoint/2010/main" val="3463965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00E6F608-8C63-462A-9AD2-F709355D30E3}"/>
              </a:ext>
            </a:extLst>
          </p:cNvPr>
          <p:cNvSpPr/>
          <p:nvPr userDrawn="1"/>
        </p:nvSpPr>
        <p:spPr>
          <a:xfrm>
            <a:off x="508000" y="628650"/>
            <a:ext cx="6864350" cy="23381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839788" y="365126"/>
            <a:ext cx="10515600" cy="497342"/>
          </a:xfrm>
        </p:spPr>
        <p:txBody>
          <a:bodyPr/>
          <a:lstStyle/>
          <a:p>
            <a:r>
              <a:rPr lang="zh-TW" altLang="en-US"/>
              <a:t>按一下以編輯母片標題樣式</a:t>
            </a:r>
          </a:p>
        </p:txBody>
      </p:sp>
      <p:sp>
        <p:nvSpPr>
          <p:cNvPr id="3" name="文字版面配置區 2"/>
          <p:cNvSpPr>
            <a:spLocks noGrp="1"/>
          </p:cNvSpPr>
          <p:nvPr>
            <p:ph type="body" idx="1"/>
          </p:nvPr>
        </p:nvSpPr>
        <p:spPr>
          <a:xfrm>
            <a:off x="836612" y="104280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1866721"/>
            <a:ext cx="5157787" cy="432294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69024" y="102358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1866721"/>
            <a:ext cx="5183188" cy="4322942"/>
          </a:xfrm>
        </p:spPr>
        <p:txBody>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10" name="投影片編號版面配置區 5">
            <a:extLst>
              <a:ext uri="{FF2B5EF4-FFF2-40B4-BE49-F238E27FC236}">
                <a16:creationId xmlns:a16="http://schemas.microsoft.com/office/drawing/2014/main" id="{8136F3BA-690D-48D3-80A3-A486A2E3E2B6}"/>
              </a:ext>
            </a:extLst>
          </p:cNvPr>
          <p:cNvSpPr>
            <a:spLocks noGrp="1"/>
          </p:cNvSpPr>
          <p:nvPr>
            <p:ph type="sldNum" sz="quarter" idx="10"/>
          </p:nvPr>
        </p:nvSpPr>
        <p:spPr>
          <a:xfrm>
            <a:off x="11353800" y="6556992"/>
            <a:ext cx="868504" cy="168469"/>
          </a:xfrm>
          <a:prstGeom prst="rect">
            <a:avLst/>
          </a:prstGeom>
          <a:solidFill>
            <a:srgbClr val="D4CDC3"/>
          </a:solidFill>
        </p:spPr>
        <p:txBody>
          <a:bodyPr vert="horz" lIns="91440" tIns="45720" rIns="91440" bIns="45720" rtlCol="0" anchor="ctr"/>
          <a:lstStyle>
            <a:lvl1pPr algn="l">
              <a:defRPr sz="1200">
                <a:solidFill>
                  <a:schemeClr val="tx1">
                    <a:lumMod val="65000"/>
                    <a:lumOff val="35000"/>
                  </a:schemeClr>
                </a:solidFill>
                <a:effectLst/>
              </a:defRPr>
            </a:lvl1pPr>
          </a:lstStyle>
          <a:p>
            <a:fld id="{B797FFDA-F269-40CB-82F3-D9C1208CF244}" type="slidenum">
              <a:rPr lang="zh-TW" altLang="en-US" smtClean="0"/>
              <a:pPr/>
              <a:t>‹#›</a:t>
            </a:fld>
            <a:r>
              <a:rPr lang="en-US" altLang="zh-TW"/>
              <a:t>z</a:t>
            </a:r>
            <a:endParaRPr lang="zh-TW" altLang="en-US" dirty="0"/>
          </a:p>
        </p:txBody>
      </p:sp>
    </p:spTree>
    <p:extLst>
      <p:ext uri="{BB962C8B-B14F-4D97-AF65-F5344CB8AC3E}">
        <p14:creationId xmlns:p14="http://schemas.microsoft.com/office/powerpoint/2010/main" val="20708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E11A2FA7-4BB4-4562-BB14-043B7EC41251}"/>
              </a:ext>
            </a:extLst>
          </p:cNvPr>
          <p:cNvSpPr/>
          <p:nvPr userDrawn="1"/>
        </p:nvSpPr>
        <p:spPr>
          <a:xfrm>
            <a:off x="508000" y="628650"/>
            <a:ext cx="6864350" cy="23381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838200" y="365126"/>
            <a:ext cx="10515600" cy="497342"/>
          </a:xfrm>
        </p:spPr>
        <p:txBody>
          <a:bodyPr/>
          <a:lstStyle/>
          <a:p>
            <a:r>
              <a:rPr lang="zh-TW" altLang="en-US"/>
              <a:t>按一下以編輯母片標題樣式</a:t>
            </a:r>
          </a:p>
        </p:txBody>
      </p:sp>
      <p:sp>
        <p:nvSpPr>
          <p:cNvPr id="6" name="投影片編號版面配置區 5">
            <a:extLst>
              <a:ext uri="{FF2B5EF4-FFF2-40B4-BE49-F238E27FC236}">
                <a16:creationId xmlns:a16="http://schemas.microsoft.com/office/drawing/2014/main" id="{231E3432-24F1-40E3-8D3E-13F19C4503B7}"/>
              </a:ext>
            </a:extLst>
          </p:cNvPr>
          <p:cNvSpPr>
            <a:spLocks noGrp="1"/>
          </p:cNvSpPr>
          <p:nvPr>
            <p:ph type="sldNum" sz="quarter" idx="4"/>
          </p:nvPr>
        </p:nvSpPr>
        <p:spPr>
          <a:xfrm>
            <a:off x="11353800" y="6556992"/>
            <a:ext cx="868504" cy="168469"/>
          </a:xfrm>
          <a:prstGeom prst="rect">
            <a:avLst/>
          </a:prstGeom>
          <a:solidFill>
            <a:srgbClr val="D4CDC3"/>
          </a:solidFill>
        </p:spPr>
        <p:txBody>
          <a:bodyPr vert="horz" lIns="91440" tIns="45720" rIns="91440" bIns="45720" rtlCol="0" anchor="ctr"/>
          <a:lstStyle>
            <a:lvl1pPr algn="l">
              <a:defRPr sz="1200">
                <a:solidFill>
                  <a:schemeClr val="tx1">
                    <a:lumMod val="65000"/>
                    <a:lumOff val="35000"/>
                  </a:schemeClr>
                </a:solidFill>
                <a:effectLst/>
              </a:defRPr>
            </a:lvl1pPr>
          </a:lstStyle>
          <a:p>
            <a:fld id="{B797FFDA-F269-40CB-82F3-D9C1208CF244}" type="slidenum">
              <a:rPr lang="zh-TW" altLang="en-US" smtClean="0"/>
              <a:pPr/>
              <a:t>‹#›</a:t>
            </a:fld>
            <a:r>
              <a:rPr lang="en-US" altLang="zh-TW"/>
              <a:t>z</a:t>
            </a:r>
            <a:endParaRPr lang="zh-TW" altLang="en-US" dirty="0"/>
          </a:p>
        </p:txBody>
      </p:sp>
    </p:spTree>
    <p:extLst>
      <p:ext uri="{BB962C8B-B14F-4D97-AF65-F5344CB8AC3E}">
        <p14:creationId xmlns:p14="http://schemas.microsoft.com/office/powerpoint/2010/main" val="3959408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投影片編號版面配置區 5">
            <a:extLst>
              <a:ext uri="{FF2B5EF4-FFF2-40B4-BE49-F238E27FC236}">
                <a16:creationId xmlns:a16="http://schemas.microsoft.com/office/drawing/2014/main" id="{C95DEFD2-9BB5-4F60-A41B-9A7828A47030}"/>
              </a:ext>
            </a:extLst>
          </p:cNvPr>
          <p:cNvSpPr>
            <a:spLocks noGrp="1"/>
          </p:cNvSpPr>
          <p:nvPr>
            <p:ph type="sldNum" sz="quarter" idx="4"/>
          </p:nvPr>
        </p:nvSpPr>
        <p:spPr>
          <a:xfrm>
            <a:off x="11353800" y="6556992"/>
            <a:ext cx="868504" cy="168469"/>
          </a:xfrm>
          <a:prstGeom prst="rect">
            <a:avLst/>
          </a:prstGeom>
          <a:solidFill>
            <a:srgbClr val="D4CDC3"/>
          </a:solidFill>
        </p:spPr>
        <p:txBody>
          <a:bodyPr vert="horz" lIns="91440" tIns="45720" rIns="91440" bIns="45720" rtlCol="0" anchor="ctr"/>
          <a:lstStyle>
            <a:lvl1pPr algn="l">
              <a:defRPr sz="1200">
                <a:solidFill>
                  <a:schemeClr val="tx1">
                    <a:lumMod val="65000"/>
                    <a:lumOff val="35000"/>
                  </a:schemeClr>
                </a:solidFill>
                <a:effectLst/>
              </a:defRPr>
            </a:lvl1pPr>
          </a:lstStyle>
          <a:p>
            <a:fld id="{B797FFDA-F269-40CB-82F3-D9C1208CF244}" type="slidenum">
              <a:rPr lang="zh-TW" altLang="en-US" smtClean="0"/>
              <a:pPr/>
              <a:t>‹#›</a:t>
            </a:fld>
            <a:r>
              <a:rPr lang="en-US" altLang="zh-TW"/>
              <a:t>z</a:t>
            </a:r>
            <a:endParaRPr lang="zh-TW" altLang="en-US" dirty="0"/>
          </a:p>
        </p:txBody>
      </p:sp>
    </p:spTree>
    <p:extLst>
      <p:ext uri="{BB962C8B-B14F-4D97-AF65-F5344CB8AC3E}">
        <p14:creationId xmlns:p14="http://schemas.microsoft.com/office/powerpoint/2010/main" val="315860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2D195F08-3EF0-4510-8078-491E1142BFFE}"/>
              </a:ext>
            </a:extLst>
          </p:cNvPr>
          <p:cNvSpPr/>
          <p:nvPr userDrawn="1"/>
        </p:nvSpPr>
        <p:spPr>
          <a:xfrm>
            <a:off x="507999" y="1180741"/>
            <a:ext cx="4264025" cy="23381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507998" y="987425"/>
            <a:ext cx="4264025" cy="811875"/>
          </a:xfrm>
        </p:spPr>
        <p:txBody>
          <a:bodyPr anchor="b"/>
          <a:lstStyle>
            <a:lvl1pPr>
              <a:defRPr sz="3200"/>
            </a:lvl1pPr>
          </a:lstStyle>
          <a:p>
            <a:r>
              <a:rPr lang="zh-TW" altLang="en-US" dirty="0"/>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08000" y="1799300"/>
            <a:ext cx="4264025" cy="40696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8" name="投影片編號版面配置區 5">
            <a:extLst>
              <a:ext uri="{FF2B5EF4-FFF2-40B4-BE49-F238E27FC236}">
                <a16:creationId xmlns:a16="http://schemas.microsoft.com/office/drawing/2014/main" id="{D0EC6770-30F7-4E19-9316-0390604D4999}"/>
              </a:ext>
            </a:extLst>
          </p:cNvPr>
          <p:cNvSpPr>
            <a:spLocks noGrp="1"/>
          </p:cNvSpPr>
          <p:nvPr>
            <p:ph type="sldNum" sz="quarter" idx="4"/>
          </p:nvPr>
        </p:nvSpPr>
        <p:spPr>
          <a:xfrm>
            <a:off x="11353800" y="6556992"/>
            <a:ext cx="868504" cy="168469"/>
          </a:xfrm>
          <a:prstGeom prst="rect">
            <a:avLst/>
          </a:prstGeom>
          <a:solidFill>
            <a:srgbClr val="D4CDC3"/>
          </a:solidFill>
        </p:spPr>
        <p:txBody>
          <a:bodyPr vert="horz" lIns="91440" tIns="45720" rIns="91440" bIns="45720" rtlCol="0" anchor="ctr"/>
          <a:lstStyle>
            <a:lvl1pPr algn="l">
              <a:defRPr sz="1200">
                <a:solidFill>
                  <a:schemeClr val="tx1">
                    <a:lumMod val="65000"/>
                    <a:lumOff val="35000"/>
                  </a:schemeClr>
                </a:solidFill>
                <a:effectLst/>
              </a:defRPr>
            </a:lvl1pPr>
          </a:lstStyle>
          <a:p>
            <a:fld id="{B797FFDA-F269-40CB-82F3-D9C1208CF244}" type="slidenum">
              <a:rPr lang="zh-TW" altLang="en-US" smtClean="0"/>
              <a:pPr/>
              <a:t>‹#›</a:t>
            </a:fld>
            <a:r>
              <a:rPr lang="en-US" altLang="zh-TW"/>
              <a:t>z</a:t>
            </a:r>
            <a:endParaRPr lang="zh-TW" altLang="en-US" dirty="0"/>
          </a:p>
        </p:txBody>
      </p:sp>
    </p:spTree>
    <p:extLst>
      <p:ext uri="{BB962C8B-B14F-4D97-AF65-F5344CB8AC3E}">
        <p14:creationId xmlns:p14="http://schemas.microsoft.com/office/powerpoint/2010/main" val="3330113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33ABF982-6619-42C4-B5CE-48360924AABB}"/>
              </a:ext>
            </a:extLst>
          </p:cNvPr>
          <p:cNvSpPr/>
          <p:nvPr userDrawn="1"/>
        </p:nvSpPr>
        <p:spPr>
          <a:xfrm>
            <a:off x="508000" y="1413654"/>
            <a:ext cx="4264025" cy="23381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839788" y="987424"/>
            <a:ext cx="3932237" cy="660047"/>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1647471"/>
            <a:ext cx="3932237" cy="42215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8" name="投影片編號版面配置區 5">
            <a:extLst>
              <a:ext uri="{FF2B5EF4-FFF2-40B4-BE49-F238E27FC236}">
                <a16:creationId xmlns:a16="http://schemas.microsoft.com/office/drawing/2014/main" id="{43B472A0-4049-4312-8236-5C73B82A8864}"/>
              </a:ext>
            </a:extLst>
          </p:cNvPr>
          <p:cNvSpPr>
            <a:spLocks noGrp="1"/>
          </p:cNvSpPr>
          <p:nvPr>
            <p:ph type="sldNum" sz="quarter" idx="4"/>
          </p:nvPr>
        </p:nvSpPr>
        <p:spPr>
          <a:xfrm>
            <a:off x="11353800" y="6556992"/>
            <a:ext cx="868504" cy="168469"/>
          </a:xfrm>
          <a:prstGeom prst="rect">
            <a:avLst/>
          </a:prstGeom>
          <a:solidFill>
            <a:srgbClr val="D4CDC3"/>
          </a:solidFill>
        </p:spPr>
        <p:txBody>
          <a:bodyPr vert="horz" lIns="91440" tIns="45720" rIns="91440" bIns="45720" rtlCol="0" anchor="ctr"/>
          <a:lstStyle>
            <a:lvl1pPr algn="l">
              <a:defRPr sz="1200">
                <a:solidFill>
                  <a:schemeClr val="tx1">
                    <a:lumMod val="65000"/>
                    <a:lumOff val="35000"/>
                  </a:schemeClr>
                </a:solidFill>
                <a:effectLst/>
              </a:defRPr>
            </a:lvl1pPr>
          </a:lstStyle>
          <a:p>
            <a:fld id="{B797FFDA-F269-40CB-82F3-D9C1208CF244}" type="slidenum">
              <a:rPr lang="zh-TW" altLang="en-US" smtClean="0"/>
              <a:pPr/>
              <a:t>‹#›</a:t>
            </a:fld>
            <a:r>
              <a:rPr lang="en-US" altLang="zh-TW"/>
              <a:t>z</a:t>
            </a:r>
            <a:endParaRPr lang="zh-TW" altLang="en-US" dirty="0"/>
          </a:p>
        </p:txBody>
      </p:sp>
    </p:spTree>
    <p:extLst>
      <p:ext uri="{BB962C8B-B14F-4D97-AF65-F5344CB8AC3E}">
        <p14:creationId xmlns:p14="http://schemas.microsoft.com/office/powerpoint/2010/main" val="44194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矩形 18"/>
          <p:cNvSpPr/>
          <p:nvPr userDrawn="1"/>
        </p:nvSpPr>
        <p:spPr>
          <a:xfrm>
            <a:off x="0" y="0"/>
            <a:ext cx="11557000" cy="6858000"/>
          </a:xfrm>
          <a:prstGeom prst="rect">
            <a:avLst/>
          </a:prstGeom>
          <a:solidFill>
            <a:srgbClr val="D5D0CD">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投影片編號版面配置區 5"/>
          <p:cNvSpPr>
            <a:spLocks noGrp="1"/>
          </p:cNvSpPr>
          <p:nvPr>
            <p:ph type="sldNum" sz="quarter" idx="4"/>
          </p:nvPr>
        </p:nvSpPr>
        <p:spPr>
          <a:xfrm>
            <a:off x="11353800" y="6556992"/>
            <a:ext cx="868504" cy="168469"/>
          </a:xfrm>
          <a:prstGeom prst="rect">
            <a:avLst/>
          </a:prstGeom>
          <a:solidFill>
            <a:srgbClr val="D4CDC3"/>
          </a:solidFill>
        </p:spPr>
        <p:txBody>
          <a:bodyPr vert="horz" lIns="91440" tIns="45720" rIns="91440" bIns="45720" rtlCol="0" anchor="ctr"/>
          <a:lstStyle>
            <a:lvl1pPr algn="l">
              <a:defRPr sz="1200">
                <a:solidFill>
                  <a:schemeClr val="tx1">
                    <a:lumMod val="65000"/>
                    <a:lumOff val="35000"/>
                  </a:schemeClr>
                </a:solidFill>
                <a:effectLst/>
              </a:defRPr>
            </a:lvl1pPr>
          </a:lstStyle>
          <a:p>
            <a:fld id="{B797FFDA-F269-40CB-82F3-D9C1208CF244}" type="slidenum">
              <a:rPr lang="zh-TW" altLang="en-US" smtClean="0"/>
              <a:pPr/>
              <a:t>‹#›</a:t>
            </a:fld>
            <a:r>
              <a:rPr lang="en-US" altLang="zh-TW"/>
              <a:t>z</a:t>
            </a:r>
            <a:endParaRPr lang="zh-TW" altLang="en-US" dirty="0"/>
          </a:p>
        </p:txBody>
      </p:sp>
      <p:pic>
        <p:nvPicPr>
          <p:cNvPr id="18" name="圖片 17"/>
          <p:cNvPicPr>
            <a:picLocks noChangeAspect="1"/>
          </p:cNvPicPr>
          <p:nvPr userDrawn="1"/>
        </p:nvPicPr>
        <p:blipFill>
          <a:blip r:embed="rId13"/>
          <a:stretch>
            <a:fillRect/>
          </a:stretch>
        </p:blipFill>
        <p:spPr>
          <a:xfrm>
            <a:off x="8770937" y="-1077203"/>
            <a:ext cx="4360863" cy="832728"/>
          </a:xfrm>
          <a:prstGeom prst="rect">
            <a:avLst/>
          </a:prstGeom>
          <a:solidFill>
            <a:schemeClr val="bg1"/>
          </a:solidFill>
        </p:spPr>
      </p:pic>
      <p:sp>
        <p:nvSpPr>
          <p:cNvPr id="21" name="文字方塊 20"/>
          <p:cNvSpPr txBox="1"/>
          <p:nvPr userDrawn="1"/>
        </p:nvSpPr>
        <p:spPr>
          <a:xfrm>
            <a:off x="11703108" y="3653032"/>
            <a:ext cx="553998" cy="2390354"/>
          </a:xfrm>
          <a:prstGeom prst="rect">
            <a:avLst/>
          </a:prstGeom>
          <a:noFill/>
        </p:spPr>
        <p:txBody>
          <a:bodyPr vert="eaVert"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總務處     </a:t>
            </a:r>
            <a:r>
              <a:rPr lang="en-US" altLang="zh-TW" sz="120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9/15/2023</a:t>
            </a:r>
            <a:r>
              <a:rPr lang="en-US" altLang="zh-TW" sz="1200" dirty="0">
                <a:effectLst/>
                <a:latin typeface="微軟正黑體" panose="020B0604030504040204" pitchFamily="34" charset="-120"/>
                <a:ea typeface="微軟正黑體" panose="020B0604030504040204" pitchFamily="34" charset="-120"/>
              </a:rPr>
              <a:t> </a:t>
            </a:r>
            <a:endParaRPr lang="zh-TW" altLang="en-US" sz="1200" dirty="0">
              <a:effectLst/>
              <a:latin typeface="微軟正黑體" panose="020B0604030504040204" pitchFamily="34" charset="-120"/>
              <a:ea typeface="微軟正黑體" panose="020B0604030504040204" pitchFamily="34" charset="-120"/>
            </a:endParaRPr>
          </a:p>
          <a:p>
            <a:pPr marL="0" algn="l" defTabSz="914400" rtl="0" eaLnBrk="1" latinLnBrk="0" hangingPunct="1"/>
            <a:endParaRPr lang="zh-TW" altLang="en-US" sz="1200"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endParaRPr>
          </a:p>
        </p:txBody>
      </p:sp>
      <p:pic>
        <p:nvPicPr>
          <p:cNvPr id="4" name="圖片 3">
            <a:extLst>
              <a:ext uri="{FF2B5EF4-FFF2-40B4-BE49-F238E27FC236}">
                <a16:creationId xmlns:a16="http://schemas.microsoft.com/office/drawing/2014/main" id="{5A3B77D3-04EB-4D58-A0D0-A571F519BBFD}"/>
              </a:ext>
            </a:extLst>
          </p:cNvPr>
          <p:cNvPicPr>
            <a:picLocks noChangeAspect="1"/>
          </p:cNvPicPr>
          <p:nvPr userDrawn="1"/>
        </p:nvPicPr>
        <p:blipFill>
          <a:blip r:embed="rId14"/>
          <a:stretch>
            <a:fillRect/>
          </a:stretch>
        </p:blipFill>
        <p:spPr>
          <a:xfrm>
            <a:off x="11704598" y="6043386"/>
            <a:ext cx="404249" cy="396000"/>
          </a:xfrm>
          <a:prstGeom prst="rect">
            <a:avLst/>
          </a:prstGeom>
        </p:spPr>
      </p:pic>
      <p:pic>
        <p:nvPicPr>
          <p:cNvPr id="9" name="Picture 2" descr="校徽logo">
            <a:extLst>
              <a:ext uri="{FF2B5EF4-FFF2-40B4-BE49-F238E27FC236}">
                <a16:creationId xmlns:a16="http://schemas.microsoft.com/office/drawing/2014/main" id="{D79C1018-9000-48FC-98CA-5E94E04C2EA4}"/>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644038" y="132539"/>
            <a:ext cx="1439215" cy="476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944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90000"/>
        </a:lnSpc>
        <a:spcBef>
          <a:spcPct val="0"/>
        </a:spcBef>
        <a:buNone/>
        <a:defRPr lang="zh-TW" altLang="en-US" sz="3600" b="1" kern="1200" dirty="0">
          <a:ln>
            <a:solidFill>
              <a:schemeClr val="bg2"/>
            </a:solidFill>
          </a:ln>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1">
            <a:extLst>
              <a:ext uri="{FF2B5EF4-FFF2-40B4-BE49-F238E27FC236}">
                <a16:creationId xmlns:a16="http://schemas.microsoft.com/office/drawing/2014/main" id="{FEDDD6E2-2BC5-4EE4-A5B0-A1D384D1AA1B}"/>
              </a:ext>
            </a:extLst>
          </p:cNvPr>
          <p:cNvSpPr txBox="1">
            <a:spLocks/>
          </p:cNvSpPr>
          <p:nvPr/>
        </p:nvSpPr>
        <p:spPr>
          <a:xfrm>
            <a:off x="-1" y="1692311"/>
            <a:ext cx="8442251" cy="1890853"/>
          </a:xfrm>
          <a:prstGeom prst="rect">
            <a:avLst/>
          </a:prstGeom>
          <a:solidFill>
            <a:srgbClr val="D4CDC3"/>
          </a:solidFill>
        </p:spPr>
        <p:txBody>
          <a:bodyPr vert="horz" lIns="91440" tIns="45720" rIns="91440" bIns="45720" rtlCol="0" anchor="ctr"/>
          <a:lstStyle>
            <a:defPPr>
              <a:defRPr lang="zh-TW"/>
            </a:defPPr>
            <a:lvl1pPr marL="0" algn="r" defTabSz="914400" rtl="0" eaLnBrk="1" latinLnBrk="0" hangingPunct="1">
              <a:defRPr sz="1200" kern="1200">
                <a:solidFill>
                  <a:schemeClr val="tx1">
                    <a:lumMod val="65000"/>
                    <a:lumOff val="35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dirty="0"/>
          </a:p>
        </p:txBody>
      </p:sp>
      <p:sp>
        <p:nvSpPr>
          <p:cNvPr id="2" name="投影片編號版面配置區 1"/>
          <p:cNvSpPr>
            <a:spLocks noGrp="1"/>
          </p:cNvSpPr>
          <p:nvPr>
            <p:ph type="sldNum" sz="quarter" idx="4"/>
          </p:nvPr>
        </p:nvSpPr>
        <p:spPr>
          <a:xfrm>
            <a:off x="11235446" y="6411709"/>
            <a:ext cx="956553" cy="242010"/>
          </a:xfrm>
        </p:spPr>
        <p:txBody>
          <a:bodyPr/>
          <a:lstStyle/>
          <a:p>
            <a:fld id="{B797FFDA-F269-40CB-82F3-D9C1208CF244}" type="slidenum">
              <a:rPr lang="zh-TW" altLang="en-US" smtClean="0"/>
              <a:pPr/>
              <a:t>1</a:t>
            </a:fld>
            <a:endParaRPr lang="zh-TW" altLang="en-US"/>
          </a:p>
        </p:txBody>
      </p:sp>
      <p:grpSp>
        <p:nvGrpSpPr>
          <p:cNvPr id="9" name="群組 8">
            <a:extLst>
              <a:ext uri="{FF2B5EF4-FFF2-40B4-BE49-F238E27FC236}">
                <a16:creationId xmlns:a16="http://schemas.microsoft.com/office/drawing/2014/main" id="{730C7B5C-2B92-4308-BD76-6260DDDD69B5}"/>
              </a:ext>
            </a:extLst>
          </p:cNvPr>
          <p:cNvGrpSpPr/>
          <p:nvPr/>
        </p:nvGrpSpPr>
        <p:grpSpPr>
          <a:xfrm>
            <a:off x="6656831" y="4382249"/>
            <a:ext cx="4756265" cy="1893518"/>
            <a:chOff x="-2449966" y="2530118"/>
            <a:chExt cx="8785076" cy="1893518"/>
          </a:xfrm>
        </p:grpSpPr>
        <p:sp>
          <p:nvSpPr>
            <p:cNvPr id="4" name="標題 1">
              <a:extLst>
                <a:ext uri="{FF2B5EF4-FFF2-40B4-BE49-F238E27FC236}">
                  <a16:creationId xmlns:a16="http://schemas.microsoft.com/office/drawing/2014/main" id="{6E199B4E-0C8B-449F-AB46-65C0880A7742}"/>
                </a:ext>
              </a:extLst>
            </p:cNvPr>
            <p:cNvSpPr txBox="1">
              <a:spLocks/>
            </p:cNvSpPr>
            <p:nvPr/>
          </p:nvSpPr>
          <p:spPr>
            <a:xfrm>
              <a:off x="-2449966" y="2530118"/>
              <a:ext cx="8785076" cy="15470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TW" altLang="en-US" sz="2000" b="1" dirty="0">
                  <a:latin typeface="微軟正黑體" panose="020B0604030504040204" pitchFamily="34" charset="-120"/>
                  <a:ea typeface="微軟正黑體" panose="020B0604030504040204" pitchFamily="34" charset="-120"/>
                </a:rPr>
                <a:t>會議時間：</a:t>
              </a:r>
              <a:r>
                <a:rPr lang="en-US" altLang="zh-TW" sz="2000" b="1" dirty="0">
                  <a:latin typeface="微軟正黑體" panose="020B0604030504040204" pitchFamily="34" charset="-120"/>
                  <a:ea typeface="微軟正黑體" panose="020B0604030504040204" pitchFamily="34" charset="-120"/>
                </a:rPr>
                <a:t>3/9/2023</a:t>
              </a:r>
              <a:r>
                <a:rPr lang="zh-TW" altLang="en-US" sz="2000" b="1" dirty="0">
                  <a:latin typeface="微軟正黑體" panose="020B0604030504040204" pitchFamily="34" charset="-120"/>
                  <a:ea typeface="微軟正黑體" panose="020B0604030504040204" pitchFamily="34" charset="-120"/>
                </a:rPr>
                <a:t> </a:t>
              </a:r>
              <a:r>
                <a:rPr lang="en-US" altLang="zh-TW" sz="2000" b="1" dirty="0">
                  <a:latin typeface="微軟正黑體" panose="020B0604030504040204" pitchFamily="34" charset="-120"/>
                  <a:ea typeface="微軟正黑體" panose="020B0604030504040204" pitchFamily="34" charset="-120"/>
                </a:rPr>
                <a:t>12</a:t>
              </a:r>
              <a:r>
                <a:rPr lang="zh-TW" altLang="en-US" sz="2000" b="1" dirty="0">
                  <a:latin typeface="微軟正黑體" panose="020B0604030504040204" pitchFamily="34" charset="-120"/>
                  <a:ea typeface="微軟正黑體" panose="020B0604030504040204" pitchFamily="34" charset="-120"/>
                </a:rPr>
                <a:t>：</a:t>
              </a:r>
              <a:r>
                <a:rPr lang="en-US" altLang="zh-TW" sz="2000" b="1" dirty="0">
                  <a:latin typeface="微軟正黑體" panose="020B0604030504040204" pitchFamily="34" charset="-120"/>
                  <a:ea typeface="微軟正黑體" panose="020B0604030504040204" pitchFamily="34" charset="-120"/>
                </a:rPr>
                <a:t>10</a:t>
              </a:r>
              <a:r>
                <a:rPr lang="zh-TW" altLang="en-US" sz="2000" b="1" dirty="0">
                  <a:latin typeface="微軟正黑體" panose="020B0604030504040204" pitchFamily="34" charset="-120"/>
                  <a:ea typeface="微軟正黑體" panose="020B0604030504040204" pitchFamily="34" charset="-120"/>
                </a:rPr>
                <a:t>～</a:t>
              </a:r>
              <a:r>
                <a:rPr lang="en-US" altLang="zh-TW" sz="2000" b="1" dirty="0">
                  <a:latin typeface="微軟正黑體" panose="020B0604030504040204" pitchFamily="34" charset="-120"/>
                  <a:ea typeface="微軟正黑體" panose="020B0604030504040204" pitchFamily="34" charset="-120"/>
                </a:rPr>
                <a:t>13</a:t>
              </a:r>
              <a:r>
                <a:rPr lang="zh-TW" altLang="en-US" sz="2000" b="1" dirty="0">
                  <a:latin typeface="微軟正黑體" panose="020B0604030504040204" pitchFamily="34" charset="-120"/>
                  <a:ea typeface="微軟正黑體" panose="020B0604030504040204" pitchFamily="34" charset="-120"/>
                </a:rPr>
                <a:t>：</a:t>
              </a:r>
              <a:r>
                <a:rPr lang="en-US" altLang="zh-TW" sz="2000" b="1" dirty="0">
                  <a:latin typeface="微軟正黑體" panose="020B0604030504040204" pitchFamily="34" charset="-120"/>
                  <a:ea typeface="微軟正黑體" panose="020B0604030504040204" pitchFamily="34" charset="-120"/>
                </a:rPr>
                <a:t>45</a:t>
              </a:r>
            </a:p>
            <a:p>
              <a:pPr>
                <a:lnSpc>
                  <a:spcPct val="150000"/>
                </a:lnSpc>
              </a:pPr>
              <a:r>
                <a:rPr lang="zh-TW" altLang="en-US" sz="2000" b="1" dirty="0">
                  <a:latin typeface="微軟正黑體" panose="020B0604030504040204" pitchFamily="34" charset="-120"/>
                  <a:ea typeface="微軟正黑體" panose="020B0604030504040204" pitchFamily="34" charset="-120"/>
                </a:rPr>
                <a:t>會議地點：行政大樓</a:t>
              </a:r>
              <a:r>
                <a:rPr lang="en-US" altLang="zh-TW" sz="2000" b="1" dirty="0">
                  <a:latin typeface="微軟正黑體" panose="020B0604030504040204" pitchFamily="34" charset="-120"/>
                  <a:ea typeface="微軟正黑體" panose="020B0604030504040204" pitchFamily="34" charset="-120"/>
                </a:rPr>
                <a:t>7</a:t>
              </a:r>
              <a:r>
                <a:rPr lang="zh-TW" altLang="en-US" sz="2000" b="1" dirty="0">
                  <a:latin typeface="微軟正黑體" panose="020B0604030504040204" pitchFamily="34" charset="-120"/>
                  <a:ea typeface="微軟正黑體" panose="020B0604030504040204" pitchFamily="34" charset="-120"/>
                </a:rPr>
                <a:t>樓第</a:t>
              </a:r>
              <a:r>
                <a:rPr lang="en-US" altLang="zh-TW" sz="2000" b="1" dirty="0">
                  <a:latin typeface="微軟正黑體" panose="020B0604030504040204" pitchFamily="34" charset="-120"/>
                  <a:ea typeface="微軟正黑體" panose="020B0604030504040204" pitchFamily="34" charset="-120"/>
                </a:rPr>
                <a:t>1</a:t>
              </a:r>
              <a:r>
                <a:rPr lang="zh-TW" altLang="en-US" sz="2000" b="1" dirty="0">
                  <a:latin typeface="微軟正黑體" panose="020B0604030504040204" pitchFamily="34" charset="-120"/>
                  <a:ea typeface="微軟正黑體" panose="020B0604030504040204" pitchFamily="34" charset="-120"/>
                </a:rPr>
                <a:t>會議室</a:t>
              </a:r>
              <a:endParaRPr lang="en-US" altLang="zh-TW" sz="2000" b="1" dirty="0">
                <a:latin typeface="微軟正黑體" panose="020B0604030504040204" pitchFamily="34" charset="-120"/>
                <a:ea typeface="微軟正黑體" panose="020B0604030504040204" pitchFamily="34" charset="-120"/>
              </a:endParaRPr>
            </a:p>
            <a:p>
              <a:pPr>
                <a:lnSpc>
                  <a:spcPct val="150000"/>
                </a:lnSpc>
              </a:pPr>
              <a:r>
                <a:rPr lang="zh-TW" altLang="en-US" sz="2000" b="1" dirty="0">
                  <a:latin typeface="微軟正黑體" panose="020B0604030504040204" pitchFamily="34" charset="-120"/>
                  <a:ea typeface="微軟正黑體" panose="020B0604030504040204" pitchFamily="34" charset="-120"/>
                </a:rPr>
                <a:t>主  持  人：蔡育新總務長</a:t>
              </a:r>
              <a:endParaRPr lang="en-US" altLang="zh-TW" sz="2000" b="1" dirty="0">
                <a:latin typeface="微軟正黑體" panose="020B0604030504040204" pitchFamily="34" charset="-120"/>
                <a:ea typeface="微軟正黑體" panose="020B0604030504040204" pitchFamily="34" charset="-120"/>
              </a:endParaRPr>
            </a:p>
            <a:p>
              <a:pPr>
                <a:lnSpc>
                  <a:spcPct val="150000"/>
                </a:lnSpc>
              </a:pPr>
              <a:r>
                <a:rPr lang="zh-TW" altLang="en-US" sz="2000" b="1" dirty="0">
                  <a:latin typeface="微軟正黑體" panose="020B0604030504040204" pitchFamily="34" charset="-120"/>
                  <a:ea typeface="微軟正黑體" panose="020B0604030504040204" pitchFamily="34" charset="-120"/>
                </a:rPr>
                <a:t>與會人員：共計</a:t>
              </a:r>
              <a:r>
                <a:rPr lang="en-US" altLang="zh-TW" sz="2000" b="1" dirty="0">
                  <a:latin typeface="微軟正黑體" panose="020B0604030504040204" pitchFamily="34" charset="-120"/>
                  <a:ea typeface="微軟正黑體" panose="020B0604030504040204" pitchFamily="34" charset="-120"/>
                </a:rPr>
                <a:t>95</a:t>
              </a:r>
              <a:r>
                <a:rPr lang="zh-TW" altLang="en-US" sz="2000" b="1" dirty="0">
                  <a:latin typeface="微軟正黑體" panose="020B0604030504040204" pitchFamily="34" charset="-120"/>
                  <a:ea typeface="微軟正黑體" panose="020B0604030504040204" pitchFamily="34" charset="-120"/>
                </a:rPr>
                <a:t>人（教職</a:t>
              </a:r>
              <a:r>
                <a:rPr lang="en-US" altLang="zh-TW" sz="2000" b="1" dirty="0">
                  <a:latin typeface="微軟正黑體" panose="020B0604030504040204" pitchFamily="34" charset="-120"/>
                  <a:ea typeface="微軟正黑體" panose="020B0604030504040204" pitchFamily="34" charset="-120"/>
                </a:rPr>
                <a:t>34</a:t>
              </a:r>
              <a:r>
                <a:rPr lang="zh-TW" altLang="en-US" sz="2000" b="1" dirty="0">
                  <a:latin typeface="微軟正黑體" panose="020B0604030504040204" pitchFamily="34" charset="-120"/>
                  <a:ea typeface="微軟正黑體" panose="020B0604030504040204" pitchFamily="34" charset="-120"/>
                </a:rPr>
                <a:t>學生</a:t>
              </a:r>
              <a:r>
                <a:rPr lang="en-US" altLang="zh-TW" sz="2000" b="1" dirty="0">
                  <a:latin typeface="微軟正黑體" panose="020B0604030504040204" pitchFamily="34" charset="-120"/>
                  <a:ea typeface="微軟正黑體" panose="020B0604030504040204" pitchFamily="34" charset="-120"/>
                </a:rPr>
                <a:t>62</a:t>
              </a:r>
              <a:r>
                <a:rPr lang="zh-TW" altLang="en-US" sz="2000" b="1" dirty="0">
                  <a:latin typeface="微軟正黑體" panose="020B0604030504040204" pitchFamily="34" charset="-120"/>
                  <a:ea typeface="微軟正黑體" panose="020B0604030504040204" pitchFamily="34" charset="-120"/>
                </a:rPr>
                <a:t>）</a:t>
              </a:r>
              <a:endParaRPr lang="en-US" altLang="zh-TW" sz="2000" b="1" dirty="0">
                <a:latin typeface="微軟正黑體" panose="020B0604030504040204" pitchFamily="34" charset="-120"/>
                <a:ea typeface="微軟正黑體" panose="020B0604030504040204" pitchFamily="34" charset="-120"/>
              </a:endParaRPr>
            </a:p>
          </p:txBody>
        </p:sp>
        <p:cxnSp>
          <p:nvCxnSpPr>
            <p:cNvPr id="5" name="直線接點 4"/>
            <p:cNvCxnSpPr/>
            <p:nvPr/>
          </p:nvCxnSpPr>
          <p:spPr>
            <a:xfrm>
              <a:off x="-2255224" y="4423636"/>
              <a:ext cx="80698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矩形 5">
            <a:extLst>
              <a:ext uri="{FF2B5EF4-FFF2-40B4-BE49-F238E27FC236}">
                <a16:creationId xmlns:a16="http://schemas.microsoft.com/office/drawing/2014/main" id="{60450DDB-BEF9-45A5-A7E0-23FF97D0C6EC}"/>
              </a:ext>
            </a:extLst>
          </p:cNvPr>
          <p:cNvSpPr/>
          <p:nvPr/>
        </p:nvSpPr>
        <p:spPr>
          <a:xfrm>
            <a:off x="2640212" y="2492541"/>
            <a:ext cx="4249697" cy="646331"/>
          </a:xfrm>
          <a:prstGeom prst="rect">
            <a:avLst/>
          </a:prstGeom>
        </p:spPr>
        <p:txBody>
          <a:bodyPr wrap="square">
            <a:spAutoFit/>
          </a:bodyPr>
          <a:lstStyle/>
          <a:p>
            <a:r>
              <a:rPr lang="zh-TW" altLang="en-US" sz="3600" b="1" dirty="0">
                <a:latin typeface="微軟正黑體" panose="020B0604030504040204" pitchFamily="34" charset="-120"/>
                <a:ea typeface="微軟正黑體" panose="020B0604030504040204" pitchFamily="34" charset="-120"/>
              </a:rPr>
              <a:t>政大校園浪犬咬人</a:t>
            </a:r>
            <a:endParaRPr lang="en-US" altLang="zh-TW" sz="3600" b="1"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rot="20862231">
            <a:off x="6167892" y="2967334"/>
            <a:ext cx="2303957" cy="923330"/>
          </a:xfrm>
          <a:prstGeom prst="rect">
            <a:avLst/>
          </a:prstGeom>
          <a:noFill/>
          <a:ln w="82550" cap="rnd"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r>
              <a:rPr lang="zh-TW" altLang="en-US" sz="5400" b="1" dirty="0">
                <a:latin typeface="教育部隸書" panose="01010104010101010101" pitchFamily="2" charset="-120"/>
                <a:ea typeface="教育部隸書" panose="01010104010101010101" pitchFamily="2" charset="-120"/>
              </a:rPr>
              <a:t>座談會</a:t>
            </a:r>
          </a:p>
        </p:txBody>
      </p:sp>
    </p:spTree>
    <p:extLst>
      <p:ext uri="{BB962C8B-B14F-4D97-AF65-F5344CB8AC3E}">
        <p14:creationId xmlns:p14="http://schemas.microsoft.com/office/powerpoint/2010/main" val="716729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排標題 4">
            <a:extLst>
              <a:ext uri="{FF2B5EF4-FFF2-40B4-BE49-F238E27FC236}">
                <a16:creationId xmlns:a16="http://schemas.microsoft.com/office/drawing/2014/main" id="{E9D17B64-2DD5-4282-B345-09FADE26F7D9}"/>
              </a:ext>
            </a:extLst>
          </p:cNvPr>
          <p:cNvSpPr>
            <a:spLocks noGrp="1"/>
          </p:cNvSpPr>
          <p:nvPr>
            <p:ph type="title"/>
          </p:nvPr>
        </p:nvSpPr>
        <p:spPr>
          <a:xfrm>
            <a:off x="508969" y="214479"/>
            <a:ext cx="10515600" cy="497342"/>
          </a:xfrm>
        </p:spPr>
        <p:txBody>
          <a:bodyPr>
            <a:normAutofit fontScale="90000"/>
          </a:bodyPr>
          <a:lstStyle/>
          <a:p>
            <a:r>
              <a:rPr lang="en-US" altLang="zh-TW" dirty="0">
                <a:ln w="12700">
                  <a:solidFill>
                    <a:schemeClr val="tx1">
                      <a:lumMod val="95000"/>
                      <a:lumOff val="5000"/>
                      <a:alpha val="36000"/>
                    </a:schemeClr>
                  </a:solidFill>
                </a:ln>
                <a:latin typeface="華康圓體 Std W9" panose="02000900000000000000" pitchFamily="50" charset="-120"/>
                <a:ea typeface="華康圓體 Std W9" panose="02000900000000000000" pitchFamily="50" charset="-120"/>
                <a:cs typeface="+mn-cs"/>
              </a:rPr>
              <a:t>	</a:t>
            </a:r>
            <a:r>
              <a:rPr lang="en-US" altLang="zh-TW"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rPr>
              <a:t>2.</a:t>
            </a:r>
            <a:r>
              <a:rPr lang="zh-TW" altLang="en-US"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rPr>
              <a:t>目前總務處打算再試什麼方法？</a:t>
            </a:r>
          </a:p>
        </p:txBody>
      </p:sp>
      <p:sp>
        <p:nvSpPr>
          <p:cNvPr id="2" name="投影片編號版面配置區 1">
            <a:extLst>
              <a:ext uri="{FF2B5EF4-FFF2-40B4-BE49-F238E27FC236}">
                <a16:creationId xmlns:a16="http://schemas.microsoft.com/office/drawing/2014/main" id="{9E43A7B5-F853-4674-91D1-5FB874E8D152}"/>
              </a:ext>
            </a:extLst>
          </p:cNvPr>
          <p:cNvSpPr>
            <a:spLocks noGrp="1"/>
          </p:cNvSpPr>
          <p:nvPr>
            <p:ph type="sldNum" sz="quarter" idx="10"/>
          </p:nvPr>
        </p:nvSpPr>
        <p:spPr/>
        <p:txBody>
          <a:bodyPr/>
          <a:lstStyle/>
          <a:p>
            <a:pPr algn="r"/>
            <a:fld id="{B797FFDA-F269-40CB-82F3-D9C1208CF244}" type="slidenum">
              <a:rPr lang="zh-TW" altLang="en-US" smtClean="0"/>
              <a:pPr algn="r"/>
              <a:t>10</a:t>
            </a:fld>
            <a:r>
              <a:rPr lang="zh-TW" altLang="en-US"/>
              <a:t>  </a:t>
            </a:r>
            <a:endParaRPr lang="zh-TW" altLang="en-US" dirty="0"/>
          </a:p>
        </p:txBody>
      </p:sp>
      <p:graphicFrame>
        <p:nvGraphicFramePr>
          <p:cNvPr id="3" name="表格 2">
            <a:extLst>
              <a:ext uri="{FF2B5EF4-FFF2-40B4-BE49-F238E27FC236}">
                <a16:creationId xmlns:a16="http://schemas.microsoft.com/office/drawing/2014/main" id="{B4937E1F-3EEB-4347-B7F5-4AE7A7FC3F6B}"/>
              </a:ext>
            </a:extLst>
          </p:cNvPr>
          <p:cNvGraphicFramePr>
            <a:graphicFrameLocks noGrp="1"/>
          </p:cNvGraphicFramePr>
          <p:nvPr>
            <p:extLst>
              <p:ext uri="{D42A27DB-BD31-4B8C-83A1-F6EECF244321}">
                <p14:modId xmlns:p14="http://schemas.microsoft.com/office/powerpoint/2010/main" val="2685974487"/>
              </p:ext>
            </p:extLst>
          </p:nvPr>
        </p:nvGraphicFramePr>
        <p:xfrm>
          <a:off x="690318" y="1077554"/>
          <a:ext cx="10152903" cy="3936843"/>
        </p:xfrm>
        <a:graphic>
          <a:graphicData uri="http://schemas.openxmlformats.org/drawingml/2006/table">
            <a:tbl>
              <a:tblPr firstRow="1" bandRow="1">
                <a:tableStyleId>{5C22544A-7EE6-4342-B048-85BDC9FD1C3A}</a:tableStyleId>
              </a:tblPr>
              <a:tblGrid>
                <a:gridCol w="1756733">
                  <a:extLst>
                    <a:ext uri="{9D8B030D-6E8A-4147-A177-3AD203B41FA5}">
                      <a16:colId xmlns:a16="http://schemas.microsoft.com/office/drawing/2014/main" val="2333504926"/>
                    </a:ext>
                  </a:extLst>
                </a:gridCol>
                <a:gridCol w="3809932">
                  <a:extLst>
                    <a:ext uri="{9D8B030D-6E8A-4147-A177-3AD203B41FA5}">
                      <a16:colId xmlns:a16="http://schemas.microsoft.com/office/drawing/2014/main" val="1186570865"/>
                    </a:ext>
                  </a:extLst>
                </a:gridCol>
                <a:gridCol w="4586238">
                  <a:extLst>
                    <a:ext uri="{9D8B030D-6E8A-4147-A177-3AD203B41FA5}">
                      <a16:colId xmlns:a16="http://schemas.microsoft.com/office/drawing/2014/main" val="1747044865"/>
                    </a:ext>
                  </a:extLst>
                </a:gridCol>
              </a:tblGrid>
              <a:tr h="604992">
                <a:tc>
                  <a:txBody>
                    <a:bodyPr/>
                    <a:lstStyle/>
                    <a:p>
                      <a:r>
                        <a:rPr lang="zh-TW" altLang="en-US" sz="1800" dirty="0">
                          <a:latin typeface="微軟正黑體" panose="020B0604030504040204" pitchFamily="34" charset="-120"/>
                          <a:ea typeface="微軟正黑體" panose="020B0604030504040204" pitchFamily="34" charset="-120"/>
                        </a:rPr>
                        <a:t>方式</a:t>
                      </a:r>
                    </a:p>
                  </a:txBody>
                  <a:tcPr/>
                </a:tc>
                <a:tc>
                  <a:txBody>
                    <a:bodyPr/>
                    <a:lstStyle/>
                    <a:p>
                      <a:r>
                        <a:rPr lang="zh-TW" altLang="en-US" sz="1800" dirty="0">
                          <a:latin typeface="微軟正黑體" panose="020B0604030504040204" pitchFamily="34" charset="-120"/>
                          <a:ea typeface="微軟正黑體" panose="020B0604030504040204" pitchFamily="34" charset="-120"/>
                        </a:rPr>
                        <a:t>優點</a:t>
                      </a:r>
                    </a:p>
                  </a:txBody>
                  <a:tcPr/>
                </a:tc>
                <a:tc>
                  <a:txBody>
                    <a:bodyPr/>
                    <a:lstStyle/>
                    <a:p>
                      <a:r>
                        <a:rPr lang="zh-TW" altLang="en-US" sz="1800" dirty="0">
                          <a:latin typeface="微軟正黑體" panose="020B0604030504040204" pitchFamily="34" charset="-120"/>
                          <a:ea typeface="微軟正黑體" panose="020B0604030504040204" pitchFamily="34" charset="-120"/>
                        </a:rPr>
                        <a:t>缺點</a:t>
                      </a:r>
                    </a:p>
                  </a:txBody>
                  <a:tcPr/>
                </a:tc>
                <a:extLst>
                  <a:ext uri="{0D108BD9-81ED-4DB2-BD59-A6C34878D82A}">
                    <a16:rowId xmlns:a16="http://schemas.microsoft.com/office/drawing/2014/main" val="1361938782"/>
                  </a:ext>
                </a:extLst>
              </a:tr>
              <a:tr h="1685931">
                <a:tc>
                  <a:txBody>
                    <a:bodyPr/>
                    <a:lstStyle/>
                    <a:p>
                      <a:pPr marL="176213" indent="-176213"/>
                      <a:r>
                        <a:rPr lang="en-US" altLang="zh-TW" sz="1600" b="1" dirty="0">
                          <a:latin typeface="微軟正黑體" panose="020B0604030504040204" pitchFamily="34" charset="-120"/>
                          <a:ea typeface="微軟正黑體" panose="020B0604030504040204" pitchFamily="34" charset="-120"/>
                        </a:rPr>
                        <a:t>1.</a:t>
                      </a:r>
                      <a:r>
                        <a:rPr lang="zh-TW" altLang="en-US" sz="1600" b="1" dirty="0">
                          <a:latin typeface="微軟正黑體" panose="020B0604030504040204" pitchFamily="34" charset="-120"/>
                          <a:ea typeface="微軟正黑體" panose="020B0604030504040204" pitchFamily="34" charset="-120"/>
                        </a:rPr>
                        <a:t>塑造犬隻不友善空間</a:t>
                      </a:r>
                      <a:r>
                        <a:rPr lang="zh-TW" altLang="en-US" sz="1600" dirty="0">
                          <a:latin typeface="微軟正黑體" panose="020B0604030504040204" pitchFamily="34" charset="-120"/>
                          <a:ea typeface="微軟正黑體" panose="020B0604030504040204" pitchFamily="34" charset="-120"/>
                        </a:rPr>
                        <a:t>：使用如漂白水等</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忌避劑</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已進行中</a:t>
                      </a:r>
                      <a:r>
                        <a:rPr lang="en-US" altLang="zh-TW" sz="1600" dirty="0">
                          <a:latin typeface="微軟正黑體" panose="020B0604030504040204" pitchFamily="34" charset="-120"/>
                          <a:ea typeface="微軟正黑體" panose="020B0604030504040204" pitchFamily="34" charset="-120"/>
                        </a:rPr>
                        <a:t>)</a:t>
                      </a:r>
                      <a:br>
                        <a:rPr lang="en-US" altLang="zh-TW" sz="1600" dirty="0">
                          <a:latin typeface="微軟正黑體" panose="020B0604030504040204" pitchFamily="34" charset="-120"/>
                          <a:ea typeface="微軟正黑體" panose="020B0604030504040204" pitchFamily="34" charset="-120"/>
                        </a:rPr>
                      </a:br>
                      <a:endParaRPr lang="en-US" altLang="zh-TW" sz="1600" dirty="0">
                        <a:latin typeface="微軟正黑體" panose="020B0604030504040204" pitchFamily="34" charset="-120"/>
                        <a:ea typeface="微軟正黑體" panose="020B0604030504040204" pitchFamily="34" charset="-120"/>
                      </a:endParaRPr>
                    </a:p>
                    <a:p>
                      <a:endParaRPr lang="zh-TW" altLang="en-US" sz="1600" dirty="0">
                        <a:latin typeface="微軟正黑體" panose="020B0604030504040204" pitchFamily="34" charset="-120"/>
                        <a:ea typeface="微軟正黑體" panose="020B0604030504040204" pitchFamily="34" charset="-120"/>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對周邊師生民眾影響較小。</a:t>
                      </a:r>
                      <a:endParaRPr lang="en-US" altLang="zh-TW" sz="1400" b="0" kern="1200" dirty="0">
                        <a:solidFill>
                          <a:schemeClr val="dk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施作方便，噴灑或塗抹即可。</a:t>
                      </a:r>
                      <a:endParaRPr lang="en-US" altLang="zh-TW" sz="1400" b="0" kern="1200" dirty="0">
                        <a:solidFill>
                          <a:schemeClr val="dk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利用打散犬群方式，降低犬隻攻擊性。</a:t>
                      </a:r>
                      <a:endParaRPr lang="en-US" altLang="zh-TW" sz="1400" b="0"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只適合建物廊道，以免影響其他生物。</a:t>
                      </a:r>
                      <a:endParaRPr lang="en-US" altLang="zh-TW" sz="1400" b="0" kern="1200" dirty="0">
                        <a:solidFill>
                          <a:schemeClr val="dk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藥劑可能對其他動物有害。</a:t>
                      </a:r>
                      <a:endParaRPr lang="en-US" altLang="zh-TW" sz="1400" b="0" kern="1200" dirty="0">
                        <a:solidFill>
                          <a:schemeClr val="dk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氣味及效果隨時間減退明顯，需長時間持續施用。</a:t>
                      </a:r>
                      <a:endParaRPr lang="en-US" altLang="zh-TW" sz="1400" b="0" kern="1200" dirty="0">
                        <a:solidFill>
                          <a:schemeClr val="dk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每隻狗對氣味敏感度有差異，低濃度時可能只能驅趕部分犬群，但濃度高時可能連人都感到不適。</a:t>
                      </a:r>
                    </a:p>
                  </a:txBody>
                  <a:tcPr/>
                </a:tc>
                <a:extLst>
                  <a:ext uri="{0D108BD9-81ED-4DB2-BD59-A6C34878D82A}">
                    <a16:rowId xmlns:a16="http://schemas.microsoft.com/office/drawing/2014/main" val="3904385710"/>
                  </a:ext>
                </a:extLst>
              </a:tr>
              <a:tr h="624673">
                <a:tc>
                  <a:txBody>
                    <a:bodyPr/>
                    <a:lstStyle/>
                    <a:p>
                      <a:pPr marL="176213" indent="-176213"/>
                      <a:r>
                        <a:rPr lang="en-US" altLang="zh-TW" sz="1600" b="1" dirty="0">
                          <a:latin typeface="微軟正黑體" panose="020B0604030504040204" pitchFamily="34" charset="-120"/>
                          <a:ea typeface="微軟正黑體" panose="020B0604030504040204" pitchFamily="34" charset="-120"/>
                        </a:rPr>
                        <a:t>2.</a:t>
                      </a:r>
                      <a:r>
                        <a:rPr lang="zh-TW" altLang="en-US" sz="1600" b="1" dirty="0">
                          <a:latin typeface="微軟正黑體" panose="020B0604030504040204" pitchFamily="34" charset="-120"/>
                          <a:ea typeface="微軟正黑體" panose="020B0604030504040204" pitchFamily="34" charset="-120"/>
                        </a:rPr>
                        <a:t>設立即時監視系統於總務處</a:t>
                      </a:r>
                      <a:r>
                        <a:rPr lang="en-US" altLang="zh-TW" sz="1600" b="0" dirty="0">
                          <a:latin typeface="微軟正黑體" panose="020B0604030504040204" pitchFamily="34" charset="-120"/>
                          <a:ea typeface="微軟正黑體" panose="020B0604030504040204" pitchFamily="34" charset="-120"/>
                        </a:rPr>
                        <a:t>(</a:t>
                      </a:r>
                      <a:r>
                        <a:rPr lang="zh-TW" altLang="en-US" sz="1600" b="0" dirty="0">
                          <a:latin typeface="微軟正黑體" panose="020B0604030504040204" pitchFamily="34" charset="-120"/>
                          <a:ea typeface="微軟正黑體" panose="020B0604030504040204" pitchFamily="34" charset="-120"/>
                        </a:rPr>
                        <a:t>已設置</a:t>
                      </a:r>
                      <a:r>
                        <a:rPr lang="en-US" altLang="zh-TW" sz="1600" b="0" dirty="0">
                          <a:latin typeface="微軟正黑體" panose="020B0604030504040204" pitchFamily="34" charset="-120"/>
                          <a:ea typeface="微軟正黑體" panose="020B0604030504040204" pitchFamily="34" charset="-120"/>
                        </a:rPr>
                        <a:t>)</a:t>
                      </a:r>
                    </a:p>
                  </a:txBody>
                  <a:tcPr/>
                </a:tc>
                <a:tc>
                  <a:txBody>
                    <a:bodyPr/>
                    <a:lstStyle/>
                    <a:p>
                      <a:pPr marL="171450" indent="-171450">
                        <a:lnSpc>
                          <a:spcPct val="100000"/>
                        </a:lnSpc>
                        <a:buFont typeface="Arial" panose="020B0604020202020204" pitchFamily="34" charset="0"/>
                        <a:buChar char="•"/>
                      </a:pPr>
                      <a:r>
                        <a:rPr lang="zh-TW" altLang="en-US" sz="1400" b="0" dirty="0">
                          <a:latin typeface="微軟正黑體" panose="020B0604030504040204" pitchFamily="34" charset="-120"/>
                          <a:ea typeface="微軟正黑體" panose="020B0604030504040204" pitchFamily="34" charset="-120"/>
                        </a:rPr>
                        <a:t>易發生犬隻滋事地點設置監視器。</a:t>
                      </a:r>
                    </a:p>
                    <a:p>
                      <a:pPr marL="171450" indent="-171450">
                        <a:lnSpc>
                          <a:spcPct val="100000"/>
                        </a:lnSpc>
                        <a:buFont typeface="Arial" panose="020B0604020202020204" pitchFamily="34" charset="0"/>
                        <a:buChar char="•"/>
                      </a:pPr>
                      <a:r>
                        <a:rPr lang="zh-TW" altLang="en-US" sz="1400" b="0" dirty="0">
                          <a:latin typeface="微軟正黑體" panose="020B0604030504040204" pitchFamily="34" charset="-120"/>
                          <a:ea typeface="微軟正黑體" panose="020B0604030504040204" pitchFamily="34" charset="-120"/>
                        </a:rPr>
                        <a:t>掌握即時狀況。</a:t>
                      </a:r>
                      <a:endParaRPr lang="en-US" altLang="zh-TW" sz="1400" b="0" dirty="0">
                        <a:latin typeface="微軟正黑體" panose="020B0604030504040204" pitchFamily="34" charset="-120"/>
                        <a:ea typeface="微軟正黑體" panose="020B0604030504040204" pitchFamily="34" charset="-120"/>
                      </a:endParaRPr>
                    </a:p>
                    <a:p>
                      <a:pPr marL="171450" indent="-171450">
                        <a:lnSpc>
                          <a:spcPct val="100000"/>
                        </a:lnSpc>
                        <a:buFont typeface="Arial" panose="020B0604020202020204" pitchFamily="34" charset="0"/>
                        <a:buChar char="•"/>
                      </a:pPr>
                      <a:r>
                        <a:rPr lang="zh-TW" altLang="en-US" sz="1400" b="0" dirty="0">
                          <a:latin typeface="微軟正黑體" panose="020B0604030504040204" pitchFamily="34" charset="-120"/>
                          <a:ea typeface="微軟正黑體" panose="020B0604030504040204" pitchFamily="34" charset="-120"/>
                        </a:rPr>
                        <a:t>如有滋擾案件可提供證據。</a:t>
                      </a:r>
                    </a:p>
                  </a:txBody>
                  <a:tcPr/>
                </a:tc>
                <a:tc>
                  <a:txBody>
                    <a:bodyPr/>
                    <a:lstStyle/>
                    <a:p>
                      <a:pPr marL="171450" indent="-171450">
                        <a:lnSpc>
                          <a:spcPct val="100000"/>
                        </a:lnSpc>
                        <a:buFont typeface="Arial" panose="020B0604020202020204" pitchFamily="34" charset="0"/>
                        <a:buChar char="•"/>
                      </a:pPr>
                      <a:r>
                        <a:rPr lang="zh-TW" altLang="en-US" sz="1400" b="0" dirty="0">
                          <a:latin typeface="微軟正黑體" panose="020B0604030504040204" pitchFamily="34" charset="-120"/>
                          <a:ea typeface="微軟正黑體" panose="020B0604030504040204" pitchFamily="34" charset="-120"/>
                        </a:rPr>
                        <a:t>設置費用高，且部分區域因線路問題難以設置。</a:t>
                      </a:r>
                    </a:p>
                    <a:p>
                      <a:pPr marL="171450" indent="-171450">
                        <a:lnSpc>
                          <a:spcPct val="100000"/>
                        </a:lnSpc>
                        <a:buFont typeface="Arial" panose="020B0604020202020204" pitchFamily="34" charset="0"/>
                        <a:buChar char="•"/>
                      </a:pPr>
                      <a:r>
                        <a:rPr lang="zh-TW" altLang="en-US" sz="1400" b="0" dirty="0">
                          <a:latin typeface="微軟正黑體" panose="020B0604030504040204" pitchFamily="34" charset="-120"/>
                          <a:ea typeface="微軟正黑體" panose="020B0604030504040204" pitchFamily="34" charset="-120"/>
                        </a:rPr>
                        <a:t>鏡頭容易被當成目標破壞。</a:t>
                      </a:r>
                    </a:p>
                    <a:p>
                      <a:pPr marL="171450" indent="-171450">
                        <a:lnSpc>
                          <a:spcPct val="100000"/>
                        </a:lnSpc>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無法避免案件發生，只能提供影像證據</a:t>
                      </a:r>
                      <a:r>
                        <a:rPr lang="zh-TW" altLang="en-US" sz="1400" b="0" dirty="0">
                          <a:latin typeface="微軟正黑體" panose="020B0604030504040204" pitchFamily="34" charset="-120"/>
                          <a:ea typeface="微軟正黑體" panose="020B0604030504040204" pitchFamily="34" charset="-120"/>
                        </a:rPr>
                        <a:t>。</a:t>
                      </a:r>
                    </a:p>
                  </a:txBody>
                  <a:tcPr/>
                </a:tc>
                <a:extLst>
                  <a:ext uri="{0D108BD9-81ED-4DB2-BD59-A6C34878D82A}">
                    <a16:rowId xmlns:a16="http://schemas.microsoft.com/office/drawing/2014/main" val="3756735675"/>
                  </a:ext>
                </a:extLst>
              </a:tr>
              <a:tr h="805585">
                <a:tc>
                  <a:txBody>
                    <a:bodyPr/>
                    <a:lstStyle/>
                    <a:p>
                      <a:pPr marL="176213" indent="-176213"/>
                      <a:r>
                        <a:rPr lang="en-US" altLang="zh-TW" sz="1600" b="1" kern="1200" dirty="0">
                          <a:solidFill>
                            <a:schemeClr val="dk1"/>
                          </a:solidFill>
                          <a:latin typeface="微軟正黑體" panose="020B0604030504040204" pitchFamily="34" charset="-120"/>
                          <a:ea typeface="微軟正黑體" panose="020B0604030504040204" pitchFamily="34" charset="-120"/>
                          <a:cs typeface="+mn-cs"/>
                        </a:rPr>
                        <a:t>3.</a:t>
                      </a:r>
                      <a:r>
                        <a:rPr lang="zh-TW" altLang="en-US" sz="1600" b="1" kern="1200" dirty="0">
                          <a:solidFill>
                            <a:schemeClr val="dk1"/>
                          </a:solidFill>
                          <a:latin typeface="微軟正黑體" panose="020B0604030504040204" pitchFamily="34" charset="-120"/>
                          <a:ea typeface="微軟正黑體" panose="020B0604030504040204" pitchFamily="34" charset="-120"/>
                          <a:cs typeface="+mn-cs"/>
                        </a:rPr>
                        <a:t>行政人員每日巡查狗隻聚集熱點</a:t>
                      </a:r>
                      <a:r>
                        <a:rPr lang="en-US" altLang="zh-TW" sz="1600" b="0" kern="120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kern="1200" dirty="0">
                          <a:solidFill>
                            <a:schemeClr val="dk1"/>
                          </a:solidFill>
                          <a:latin typeface="微軟正黑體" panose="020B0604030504040204" pitchFamily="34" charset="-120"/>
                          <a:ea typeface="微軟正黑體" panose="020B0604030504040204" pitchFamily="34" charset="-120"/>
                          <a:cs typeface="+mn-cs"/>
                        </a:rPr>
                        <a:t>已進行中</a:t>
                      </a:r>
                      <a:r>
                        <a:rPr lang="en-US" altLang="zh-TW" sz="1600" b="0" kern="1200" dirty="0">
                          <a:solidFill>
                            <a:schemeClr val="dk1"/>
                          </a:solidFill>
                          <a:latin typeface="微軟正黑體" panose="020B0604030504040204" pitchFamily="34" charset="-120"/>
                          <a:ea typeface="微軟正黑體" panose="020B0604030504040204" pitchFamily="34" charset="-120"/>
                          <a:cs typeface="+mn-cs"/>
                        </a:rPr>
                        <a:t>)</a:t>
                      </a:r>
                      <a:endParaRPr lang="zh-TW" altLang="en-US" sz="1600" b="0"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171450" lvl="1" indent="-171450" algn="l" defTabSz="914400" rtl="0" eaLnBrk="1" latinLnBrk="0" hangingPunct="1">
                        <a:lnSpc>
                          <a:spcPct val="100000"/>
                        </a:lnSpc>
                        <a:spcBef>
                          <a:spcPts val="400"/>
                        </a:spcBef>
                        <a:buFont typeface="Arial" panose="020B0604020202020204" pitchFamily="34" charset="0"/>
                        <a:buChar cha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請樓管人員每日巡視犬隻出沒熱點，有異狀立刻回報。</a:t>
                      </a:r>
                    </a:p>
                  </a:txBody>
                  <a:tcPr/>
                </a:tc>
                <a:tc>
                  <a:txBody>
                    <a:bodyPr/>
                    <a:lstStyle/>
                    <a:p>
                      <a:pPr marL="171450" lvl="1" indent="-171450" algn="l" defTabSz="914400" rtl="0" eaLnBrk="1" latinLnBrk="0" hangingPunct="1">
                        <a:lnSpc>
                          <a:spcPct val="100000"/>
                        </a:lnSpc>
                        <a:spcBef>
                          <a:spcPts val="400"/>
                        </a:spcBef>
                        <a:buFont typeface="Arial" panose="020B0604020202020204" pitchFamily="34" charset="0"/>
                        <a:buChar char="•"/>
                      </a:pPr>
                      <a:r>
                        <a:rPr lang="zh-TW" altLang="en-US" sz="1600" b="1" kern="1200" dirty="0">
                          <a:solidFill>
                            <a:schemeClr val="tx1"/>
                          </a:solidFill>
                          <a:latin typeface="微軟正黑體" panose="020B0604030504040204" pitchFamily="34" charset="-120"/>
                          <a:ea typeface="微軟正黑體" panose="020B0604030504040204" pitchFamily="34" charset="-120"/>
                          <a:cs typeface="+mn-cs"/>
                        </a:rPr>
                        <a:t>只能通報</a:t>
                      </a: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a:t>
                      </a: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避免人身危險</a:t>
                      </a: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a:t>
                      </a: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a:t>
                      </a:r>
                      <a:endParaRPr lang="en-US" altLang="zh-TW" sz="1400" b="0" kern="1200" dirty="0">
                        <a:solidFill>
                          <a:schemeClr val="dk1"/>
                        </a:solidFill>
                        <a:latin typeface="微軟正黑體" panose="020B0604030504040204" pitchFamily="34" charset="-120"/>
                        <a:ea typeface="微軟正黑體" panose="020B0604030504040204" pitchFamily="34" charset="-120"/>
                        <a:cs typeface="+mn-cs"/>
                      </a:endParaRPr>
                    </a:p>
                    <a:p>
                      <a:pPr marL="171450" lvl="1" indent="-171450" algn="l" defTabSz="914400" rtl="0" eaLnBrk="1" latinLnBrk="0" hangingPunct="1">
                        <a:lnSpc>
                          <a:spcPct val="100000"/>
                        </a:lnSpc>
                        <a:spcBef>
                          <a:spcPts val="400"/>
                        </a:spcBef>
                        <a:buFont typeface="Arial" panose="020B0604020202020204" pitchFamily="34" charset="0"/>
                        <a:buChar char="•"/>
                      </a:pPr>
                      <a:endParaRPr lang="zh-TW" altLang="en-US" sz="1400" b="0" kern="1200" dirty="0">
                        <a:solidFill>
                          <a:schemeClr val="dk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954274717"/>
                  </a:ext>
                </a:extLst>
              </a:tr>
            </a:tbl>
          </a:graphicData>
        </a:graphic>
      </p:graphicFrame>
      <p:sp>
        <p:nvSpPr>
          <p:cNvPr id="4" name="文字方塊 3"/>
          <p:cNvSpPr txBox="1"/>
          <p:nvPr/>
        </p:nvSpPr>
        <p:spPr>
          <a:xfrm>
            <a:off x="690318" y="5191592"/>
            <a:ext cx="10147876" cy="923330"/>
          </a:xfrm>
          <a:prstGeom prst="rect">
            <a:avLst/>
          </a:prstGeom>
          <a:solidFill>
            <a:srgbClr val="D4CDC3"/>
          </a:solid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目前執行情況：犬隻出沒熱點以漂白水清洗每週</a:t>
            </a: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次，並噴灑驅趕蚊蟲用除蟲劑（忌避劑）。依樓管人員回報，施用後白天無觀察到李女士及犬隻出現，但夜晚及清晨有其他同仁回報，發現犬群及李女依然於該處休息，且偶有發現疑似過夜用雜物。</a:t>
            </a:r>
          </a:p>
        </p:txBody>
      </p:sp>
    </p:spTree>
    <p:extLst>
      <p:ext uri="{BB962C8B-B14F-4D97-AF65-F5344CB8AC3E}">
        <p14:creationId xmlns:p14="http://schemas.microsoft.com/office/powerpoint/2010/main" val="2548452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排標題 4">
            <a:extLst>
              <a:ext uri="{FF2B5EF4-FFF2-40B4-BE49-F238E27FC236}">
                <a16:creationId xmlns:a16="http://schemas.microsoft.com/office/drawing/2014/main" id="{E9D17B64-2DD5-4282-B345-09FADE26F7D9}"/>
              </a:ext>
            </a:extLst>
          </p:cNvPr>
          <p:cNvSpPr>
            <a:spLocks noGrp="1"/>
          </p:cNvSpPr>
          <p:nvPr>
            <p:ph type="title"/>
          </p:nvPr>
        </p:nvSpPr>
        <p:spPr>
          <a:xfrm>
            <a:off x="1545210" y="211850"/>
            <a:ext cx="10515600" cy="497342"/>
          </a:xfrm>
        </p:spPr>
        <p:txBody>
          <a:bodyPr>
            <a:normAutofit fontScale="90000"/>
          </a:bodyPr>
          <a:lstStyle/>
          <a:p>
            <a:r>
              <a:rPr lang="en-US" altLang="zh-TW"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rPr>
              <a:t>2.</a:t>
            </a:r>
            <a:r>
              <a:rPr lang="zh-TW" altLang="en-US"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rPr>
              <a:t>目前總務處打算再試什麼方法？</a:t>
            </a:r>
          </a:p>
        </p:txBody>
      </p:sp>
      <p:sp>
        <p:nvSpPr>
          <p:cNvPr id="2" name="投影片編號版面配置區 1">
            <a:extLst>
              <a:ext uri="{FF2B5EF4-FFF2-40B4-BE49-F238E27FC236}">
                <a16:creationId xmlns:a16="http://schemas.microsoft.com/office/drawing/2014/main" id="{9E43A7B5-F853-4674-91D1-5FB874E8D152}"/>
              </a:ext>
            </a:extLst>
          </p:cNvPr>
          <p:cNvSpPr>
            <a:spLocks noGrp="1"/>
          </p:cNvSpPr>
          <p:nvPr>
            <p:ph type="sldNum" sz="quarter" idx="10"/>
          </p:nvPr>
        </p:nvSpPr>
        <p:spPr/>
        <p:txBody>
          <a:bodyPr/>
          <a:lstStyle/>
          <a:p>
            <a:pPr algn="r"/>
            <a:fld id="{B797FFDA-F269-40CB-82F3-D9C1208CF244}" type="slidenum">
              <a:rPr lang="zh-TW" altLang="en-US" smtClean="0"/>
              <a:pPr algn="r"/>
              <a:t>11</a:t>
            </a:fld>
            <a:r>
              <a:rPr lang="zh-TW" altLang="en-US"/>
              <a:t>  </a:t>
            </a:r>
            <a:endParaRPr lang="zh-TW" altLang="en-US" dirty="0"/>
          </a:p>
        </p:txBody>
      </p:sp>
      <p:graphicFrame>
        <p:nvGraphicFramePr>
          <p:cNvPr id="3" name="表格 2">
            <a:extLst>
              <a:ext uri="{FF2B5EF4-FFF2-40B4-BE49-F238E27FC236}">
                <a16:creationId xmlns:a16="http://schemas.microsoft.com/office/drawing/2014/main" id="{B4937E1F-3EEB-4347-B7F5-4AE7A7FC3F6B}"/>
              </a:ext>
            </a:extLst>
          </p:cNvPr>
          <p:cNvGraphicFramePr>
            <a:graphicFrameLocks noGrp="1"/>
          </p:cNvGraphicFramePr>
          <p:nvPr>
            <p:extLst>
              <p:ext uri="{D42A27DB-BD31-4B8C-83A1-F6EECF244321}">
                <p14:modId xmlns:p14="http://schemas.microsoft.com/office/powerpoint/2010/main" val="4154612330"/>
              </p:ext>
            </p:extLst>
          </p:nvPr>
        </p:nvGraphicFramePr>
        <p:xfrm>
          <a:off x="669100" y="983199"/>
          <a:ext cx="10152903" cy="5613872"/>
        </p:xfrm>
        <a:graphic>
          <a:graphicData uri="http://schemas.openxmlformats.org/drawingml/2006/table">
            <a:tbl>
              <a:tblPr firstRow="1" bandRow="1">
                <a:tableStyleId>{5C22544A-7EE6-4342-B048-85BDC9FD1C3A}</a:tableStyleId>
              </a:tblPr>
              <a:tblGrid>
                <a:gridCol w="1756733">
                  <a:extLst>
                    <a:ext uri="{9D8B030D-6E8A-4147-A177-3AD203B41FA5}">
                      <a16:colId xmlns:a16="http://schemas.microsoft.com/office/drawing/2014/main" val="2333504926"/>
                    </a:ext>
                  </a:extLst>
                </a:gridCol>
                <a:gridCol w="3809932">
                  <a:extLst>
                    <a:ext uri="{9D8B030D-6E8A-4147-A177-3AD203B41FA5}">
                      <a16:colId xmlns:a16="http://schemas.microsoft.com/office/drawing/2014/main" val="1186570865"/>
                    </a:ext>
                  </a:extLst>
                </a:gridCol>
                <a:gridCol w="4586238">
                  <a:extLst>
                    <a:ext uri="{9D8B030D-6E8A-4147-A177-3AD203B41FA5}">
                      <a16:colId xmlns:a16="http://schemas.microsoft.com/office/drawing/2014/main" val="1747044865"/>
                    </a:ext>
                  </a:extLst>
                </a:gridCol>
              </a:tblGrid>
              <a:tr h="604992">
                <a:tc>
                  <a:txBody>
                    <a:bodyPr/>
                    <a:lstStyle/>
                    <a:p>
                      <a:r>
                        <a:rPr lang="zh-TW" altLang="en-US" sz="1800" dirty="0">
                          <a:latin typeface="微軟正黑體" panose="020B0604030504040204" pitchFamily="34" charset="-120"/>
                          <a:ea typeface="微軟正黑體" panose="020B0604030504040204" pitchFamily="34" charset="-120"/>
                        </a:rPr>
                        <a:t>方式</a:t>
                      </a:r>
                    </a:p>
                  </a:txBody>
                  <a:tcPr/>
                </a:tc>
                <a:tc>
                  <a:txBody>
                    <a:bodyPr/>
                    <a:lstStyle/>
                    <a:p>
                      <a:r>
                        <a:rPr lang="zh-TW" altLang="en-US" sz="1800" dirty="0">
                          <a:latin typeface="微軟正黑體" panose="020B0604030504040204" pitchFamily="34" charset="-120"/>
                          <a:ea typeface="微軟正黑體" panose="020B0604030504040204" pitchFamily="34" charset="-120"/>
                        </a:rPr>
                        <a:t>優點</a:t>
                      </a:r>
                    </a:p>
                  </a:txBody>
                  <a:tcPr/>
                </a:tc>
                <a:tc>
                  <a:txBody>
                    <a:bodyPr/>
                    <a:lstStyle/>
                    <a:p>
                      <a:r>
                        <a:rPr lang="zh-TW" altLang="en-US" sz="1800" dirty="0">
                          <a:latin typeface="微軟正黑體" panose="020B0604030504040204" pitchFamily="34" charset="-120"/>
                          <a:ea typeface="微軟正黑體" panose="020B0604030504040204" pitchFamily="34" charset="-120"/>
                        </a:rPr>
                        <a:t>缺點</a:t>
                      </a:r>
                    </a:p>
                  </a:txBody>
                  <a:tcPr/>
                </a:tc>
                <a:extLst>
                  <a:ext uri="{0D108BD9-81ED-4DB2-BD59-A6C34878D82A}">
                    <a16:rowId xmlns:a16="http://schemas.microsoft.com/office/drawing/2014/main" val="1361938782"/>
                  </a:ext>
                </a:extLst>
              </a:tr>
              <a:tr h="782291">
                <a:tc>
                  <a:txBody>
                    <a:bodyPr/>
                    <a:lstStyle/>
                    <a:p>
                      <a:pPr marL="176213" indent="-176213"/>
                      <a:r>
                        <a:rPr lang="en-US" altLang="zh-TW" sz="1600" b="1" dirty="0">
                          <a:latin typeface="微軟正黑體" panose="020B0604030504040204" pitchFamily="34" charset="-120"/>
                          <a:ea typeface="微軟正黑體" panose="020B0604030504040204" pitchFamily="34" charset="-120"/>
                        </a:rPr>
                        <a:t>4</a:t>
                      </a:r>
                      <a:r>
                        <a:rPr lang="en-US" altLang="zh-TW" sz="1600" b="1" kern="1200" dirty="0">
                          <a:solidFill>
                            <a:schemeClr val="dk1"/>
                          </a:solidFill>
                          <a:latin typeface="微軟正黑體" panose="020B0604030504040204" pitchFamily="34" charset="-120"/>
                          <a:ea typeface="微軟正黑體" panose="020B0604030504040204" pitchFamily="34" charset="-120"/>
                          <a:cs typeface="+mn-cs"/>
                        </a:rPr>
                        <a:t>.</a:t>
                      </a:r>
                      <a:r>
                        <a:rPr lang="zh-TW" altLang="en-US" sz="1600" b="1" kern="1200" dirty="0">
                          <a:solidFill>
                            <a:schemeClr val="dk1"/>
                          </a:solidFill>
                          <a:latin typeface="微軟正黑體" panose="020B0604030504040204" pitchFamily="34" charset="-120"/>
                          <a:ea typeface="微軟正黑體" panose="020B0604030504040204" pitchFamily="34" charset="-120"/>
                          <a:cs typeface="+mn-cs"/>
                        </a:rPr>
                        <a:t>超音波、光線驅趕</a:t>
                      </a:r>
                      <a:r>
                        <a:rPr lang="en-US" altLang="zh-TW" sz="1600" b="0" kern="120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kern="1200" dirty="0">
                          <a:solidFill>
                            <a:schemeClr val="dk1"/>
                          </a:solidFill>
                          <a:latin typeface="微軟正黑體" panose="020B0604030504040204" pitchFamily="34" charset="-120"/>
                          <a:ea typeface="微軟正黑體" panose="020B0604030504040204" pitchFamily="34" charset="-120"/>
                          <a:cs typeface="+mn-cs"/>
                        </a:rPr>
                        <a:t>感應燈已進入採購程序預備安裝</a:t>
                      </a:r>
                      <a:r>
                        <a:rPr lang="en-US" altLang="zh-TW" sz="1600" b="0" kern="1200" dirty="0">
                          <a:solidFill>
                            <a:schemeClr val="dk1"/>
                          </a:solidFill>
                          <a:latin typeface="微軟正黑體" panose="020B0604030504040204" pitchFamily="34" charset="-120"/>
                          <a:ea typeface="微軟正黑體" panose="020B0604030504040204" pitchFamily="34" charset="-120"/>
                          <a:cs typeface="+mn-cs"/>
                        </a:rPr>
                        <a:t>)</a:t>
                      </a:r>
                    </a:p>
                    <a:p>
                      <a:endParaRPr lang="en-US" altLang="zh-TW" sz="1200" dirty="0">
                        <a:latin typeface="微軟正黑體" panose="020B0604030504040204" pitchFamily="34" charset="-120"/>
                        <a:ea typeface="微軟正黑體" panose="020B0604030504040204" pitchFamily="34" charset="-120"/>
                      </a:endParaRPr>
                    </a:p>
                    <a:p>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利用閃光及人耳聽不到的音域驚擾驅趕動物，可依不同動物調整音域</a:t>
                      </a:r>
                      <a:r>
                        <a:rPr lang="en-US" altLang="zh-TW" sz="1200" dirty="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a:txBody>
                  <a:tcPr/>
                </a:tc>
                <a:tc>
                  <a:txBody>
                    <a:bodyPr/>
                    <a:lstStyle/>
                    <a:p>
                      <a:pPr marL="171450" lvl="1" indent="-171450" algn="l" defTabSz="914400" rtl="0" eaLnBrk="1" latinLnBrk="0" hangingPunct="1">
                        <a:lnSpc>
                          <a:spcPct val="100000"/>
                        </a:lnSpc>
                        <a:spcBef>
                          <a:spcPts val="400"/>
                        </a:spcBef>
                        <a:buFont typeface="Arial" panose="020B0604020202020204" pitchFamily="34" charset="0"/>
                        <a:buChar cha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設置感應器，只要有動物經過就亮燈或出聲驚擾。</a:t>
                      </a:r>
                    </a:p>
                    <a:p>
                      <a:pPr marL="171450" lvl="1" indent="-171450" algn="l" defTabSz="914400" rtl="0" eaLnBrk="1" latinLnBrk="0" hangingPunct="1">
                        <a:lnSpc>
                          <a:spcPct val="100000"/>
                        </a:lnSpc>
                        <a:spcBef>
                          <a:spcPts val="400"/>
                        </a:spcBef>
                        <a:buFont typeface="Arial" panose="020B0604020202020204" pitchFamily="34" charset="0"/>
                        <a:buChar cha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可依不同動物調整音域，多半選人耳聽不見音域。</a:t>
                      </a:r>
                    </a:p>
                    <a:p>
                      <a:pPr marL="171450" lvl="1" indent="-171450" algn="l" defTabSz="914400" rtl="0" eaLnBrk="1" latinLnBrk="0" hangingPunct="1">
                        <a:lnSpc>
                          <a:spcPct val="100000"/>
                        </a:lnSpc>
                        <a:spcBef>
                          <a:spcPts val="400"/>
                        </a:spcBef>
                        <a:buFont typeface="Arial" panose="020B0604020202020204" pitchFamily="34" charset="0"/>
                        <a:buChar cha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光線及聲音可依需求調整。</a:t>
                      </a:r>
                    </a:p>
                    <a:p>
                      <a:pPr marL="171450" lvl="1" indent="-171450" algn="l" defTabSz="914400" rtl="0" eaLnBrk="1" latinLnBrk="0" hangingPunct="1">
                        <a:lnSpc>
                          <a:spcPct val="100000"/>
                        </a:lnSpc>
                        <a:spcBef>
                          <a:spcPts val="400"/>
                        </a:spcBef>
                        <a:buFont typeface="Arial" panose="020B0604020202020204" pitchFamily="34" charset="0"/>
                        <a:buChar cha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設置簡易，已有模組化設備可選購。</a:t>
                      </a:r>
                    </a:p>
                  </a:txBody>
                  <a:tcPr/>
                </a:tc>
                <a:tc>
                  <a:txBody>
                    <a:bodyPr/>
                    <a:lstStyle/>
                    <a:p>
                      <a:pPr marL="171450" lvl="1" indent="-171450" algn="l" defTabSz="914400" rtl="0" eaLnBrk="1" latinLnBrk="0" hangingPunct="1">
                        <a:lnSpc>
                          <a:spcPct val="100000"/>
                        </a:lnSpc>
                        <a:spcBef>
                          <a:spcPts val="400"/>
                        </a:spcBef>
                        <a:buFont typeface="Arial" panose="020B0604020202020204" pitchFamily="34" charset="0"/>
                        <a:buChar cha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夜間光線影響範圍大，周邊其他生物及民眾可能會反對。</a:t>
                      </a:r>
                    </a:p>
                    <a:p>
                      <a:pPr marL="171450" lvl="1" indent="-171450" algn="l" defTabSz="914400" rtl="0" eaLnBrk="1" latinLnBrk="0" hangingPunct="1">
                        <a:lnSpc>
                          <a:spcPct val="100000"/>
                        </a:lnSpc>
                        <a:spcBef>
                          <a:spcPts val="400"/>
                        </a:spcBef>
                        <a:buFont typeface="Arial" panose="020B0604020202020204" pitchFamily="34" charset="0"/>
                        <a:buChar cha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即使是人耳聽不見的高音域，有些敏感者還是會受影響。</a:t>
                      </a:r>
                    </a:p>
                    <a:p>
                      <a:pPr marL="171450" lvl="1" indent="-171450" algn="l" defTabSz="914400" rtl="0" eaLnBrk="1" latinLnBrk="0" hangingPunct="1">
                        <a:lnSpc>
                          <a:spcPct val="100000"/>
                        </a:lnSpc>
                        <a:spcBef>
                          <a:spcPts val="400"/>
                        </a:spcBef>
                        <a:buFont typeface="Arial" panose="020B0604020202020204" pitchFamily="34" charset="0"/>
                        <a:buChar cha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光線及聲音會被建築遮檔，校園範圍大需多點設置。</a:t>
                      </a:r>
                    </a:p>
                    <a:p>
                      <a:pPr marL="171450" lvl="1" indent="-171450" algn="l" defTabSz="914400" rtl="0" eaLnBrk="1" latinLnBrk="0" hangingPunct="1">
                        <a:lnSpc>
                          <a:spcPct val="100000"/>
                        </a:lnSpc>
                        <a:spcBef>
                          <a:spcPts val="400"/>
                        </a:spcBef>
                        <a:buFont typeface="Arial" panose="020B0604020202020204" pitchFamily="34" charset="0"/>
                        <a:buChar cha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為減少生態面影響，僅可設置於建物周邊。</a:t>
                      </a:r>
                      <a:endParaRPr lang="en-US" altLang="zh-TW" sz="1400" b="0" kern="1200" dirty="0">
                        <a:solidFill>
                          <a:schemeClr val="dk1"/>
                        </a:solidFill>
                        <a:latin typeface="微軟正黑體" panose="020B0604030504040204" pitchFamily="34" charset="-120"/>
                        <a:ea typeface="微軟正黑體" panose="020B0604030504040204" pitchFamily="34" charset="-120"/>
                        <a:cs typeface="+mn-cs"/>
                      </a:endParaRPr>
                    </a:p>
                    <a:p>
                      <a:pPr marL="171450" lvl="1" indent="-171450" algn="l" defTabSz="914400" rtl="0" eaLnBrk="1" latinLnBrk="0" hangingPunct="1">
                        <a:lnSpc>
                          <a:spcPct val="100000"/>
                        </a:lnSpc>
                        <a:spcBef>
                          <a:spcPts val="400"/>
                        </a:spcBef>
                        <a:buFont typeface="Arial" panose="020B0604020202020204" pitchFamily="34" charset="0"/>
                        <a:buChar cha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需另外採購設備。</a:t>
                      </a:r>
                      <a:endParaRPr lang="en-US" altLang="zh-TW" sz="1400" b="0" kern="1200" dirty="0">
                        <a:solidFill>
                          <a:schemeClr val="dk1"/>
                        </a:solidFill>
                        <a:latin typeface="微軟正黑體" panose="020B0604030504040204" pitchFamily="34" charset="-120"/>
                        <a:ea typeface="微軟正黑體" panose="020B0604030504040204" pitchFamily="34" charset="-120"/>
                        <a:cs typeface="+mn-cs"/>
                      </a:endParaRPr>
                    </a:p>
                    <a:p>
                      <a:pPr marL="171450" lvl="1" indent="-171450" algn="l" defTabSz="914400" rtl="0" eaLnBrk="1" latinLnBrk="0" hangingPunct="1">
                        <a:lnSpc>
                          <a:spcPct val="100000"/>
                        </a:lnSpc>
                        <a:spcBef>
                          <a:spcPts val="400"/>
                        </a:spcBef>
                        <a:buFont typeface="Arial" panose="020B0604020202020204" pitchFamily="34" charset="0"/>
                        <a:buChar char="•"/>
                      </a:pPr>
                      <a:endParaRPr lang="zh-TW" altLang="en-US" sz="1400" b="0" kern="1200" dirty="0">
                        <a:solidFill>
                          <a:schemeClr val="dk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178672135"/>
                  </a:ext>
                </a:extLst>
              </a:tr>
              <a:tr h="1539778">
                <a:tc>
                  <a:txBody>
                    <a:bodyPr/>
                    <a:lstStyle/>
                    <a:p>
                      <a:pPr marL="176213" indent="-176213"/>
                      <a:r>
                        <a:rPr lang="en-US" altLang="zh-TW" sz="1600" b="1" dirty="0">
                          <a:latin typeface="微軟正黑體" panose="020B0604030504040204" pitchFamily="34" charset="-120"/>
                          <a:ea typeface="微軟正黑體" panose="020B0604030504040204" pitchFamily="34" charset="-120"/>
                        </a:rPr>
                        <a:t>5.</a:t>
                      </a:r>
                      <a:r>
                        <a:rPr lang="zh-TW" altLang="en-US" sz="1600" b="1" dirty="0">
                          <a:latin typeface="微軟正黑體" panose="020B0604030504040204" pitchFamily="34" charset="-120"/>
                          <a:ea typeface="微軟正黑體" panose="020B0604030504040204" pitchFamily="34" charset="-120"/>
                        </a:rPr>
                        <a:t>由政大領養並委託如動物之家代養</a:t>
                      </a:r>
                      <a:r>
                        <a:rPr lang="en-US" altLang="zh-TW" sz="1600" b="0" dirty="0">
                          <a:latin typeface="微軟正黑體" panose="020B0604030504040204" pitchFamily="34" charset="-120"/>
                          <a:ea typeface="微軟正黑體" panose="020B0604030504040204" pitchFamily="34" charset="-120"/>
                        </a:rPr>
                        <a:t>(</a:t>
                      </a:r>
                      <a:r>
                        <a:rPr lang="zh-TW" altLang="en-US" sz="1600" b="0" dirty="0">
                          <a:latin typeface="微軟正黑體" panose="020B0604030504040204" pitchFamily="34" charset="-120"/>
                          <a:ea typeface="微軟正黑體" panose="020B0604030504040204" pitchFamily="34" charset="-120"/>
                        </a:rPr>
                        <a:t>評估中</a:t>
                      </a:r>
                      <a:r>
                        <a:rPr lang="en-US" altLang="zh-TW" sz="1600" b="0" dirty="0">
                          <a:latin typeface="微軟正黑體" panose="020B0604030504040204" pitchFamily="34" charset="-120"/>
                          <a:ea typeface="微軟正黑體" panose="020B0604030504040204" pitchFamily="34" charset="-120"/>
                        </a:rPr>
                        <a:t>)</a:t>
                      </a: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確保捕獲犬隻不再被放回校園。</a:t>
                      </a:r>
                      <a:endParaRPr lang="en-US" altLang="zh-TW" sz="1400" b="0"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經了解收容所僅收容受虐犬或救援犬，或相關單位、團體，且以犬隻性格安定無攻擊性優先。</a:t>
                      </a:r>
                      <a:endParaRPr lang="en-US" altLang="zh-TW" sz="1400" b="0" kern="1200" dirty="0">
                        <a:solidFill>
                          <a:schemeClr val="dk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現在公家收容所幾乎皆爆場、民間收容所良莠不齊。</a:t>
                      </a:r>
                      <a:endParaRPr lang="en-US" altLang="zh-TW" sz="1400" b="0" kern="1200" dirty="0">
                        <a:solidFill>
                          <a:schemeClr val="dk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不適用有主的犬隻。</a:t>
                      </a:r>
                      <a:endParaRPr lang="en-US" altLang="zh-TW" sz="1400" b="0" kern="1200" dirty="0">
                        <a:solidFill>
                          <a:schemeClr val="dk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需另覓支出經費來源。</a:t>
                      </a:r>
                      <a:endParaRPr lang="en-US" altLang="zh-TW" sz="1400" b="0" kern="1200" dirty="0">
                        <a:solidFill>
                          <a:schemeClr val="dk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無法阻止新犬隻造成的問題。</a:t>
                      </a:r>
                      <a:endParaRPr lang="en-US" altLang="zh-TW" sz="1400" b="0" kern="1200" dirty="0">
                        <a:solidFill>
                          <a:schemeClr val="dk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endParaRPr lang="en-US" altLang="zh-TW" sz="1400" b="0" kern="1200" dirty="0">
                        <a:solidFill>
                          <a:schemeClr val="dk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3904385710"/>
                  </a:ext>
                </a:extLst>
              </a:tr>
              <a:tr h="782291">
                <a:tc>
                  <a:txBody>
                    <a:bodyPr/>
                    <a:lstStyle/>
                    <a:p>
                      <a:pPr marL="176213" indent="-176213"/>
                      <a:r>
                        <a:rPr lang="en-US" altLang="zh-TW" sz="1600" b="0" dirty="0">
                          <a:latin typeface="微軟正黑體" panose="020B0604030504040204" pitchFamily="34" charset="-120"/>
                          <a:ea typeface="微軟正黑體" panose="020B0604030504040204" pitchFamily="34" charset="-120"/>
                        </a:rPr>
                        <a:t>5-1</a:t>
                      </a:r>
                      <a:r>
                        <a:rPr lang="zh-TW" altLang="en-US" sz="1600" b="1" dirty="0">
                          <a:latin typeface="微軟正黑體" panose="020B0604030504040204" pitchFamily="34" charset="-120"/>
                          <a:ea typeface="微軟正黑體" panose="020B0604030504040204" pitchFamily="34" charset="-120"/>
                        </a:rPr>
                        <a:t>政大後山設立專區豢養並送養</a:t>
                      </a:r>
                      <a:endParaRPr lang="en-US" altLang="zh-TW" sz="1600" b="1" dirty="0">
                        <a:latin typeface="微軟正黑體" panose="020B0604030504040204" pitchFamily="34" charset="-120"/>
                        <a:ea typeface="微軟正黑體" panose="020B0604030504040204" pitchFamily="34" charset="-120"/>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將流浪犬隻豢養在特定區域，減少衝突。</a:t>
                      </a:r>
                      <a:endParaRPr lang="en-US" altLang="zh-TW" sz="1400" b="0"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管理不易：經費、人力來源未明。</a:t>
                      </a:r>
                      <a:endParaRPr lang="en-US" altLang="zh-TW" sz="1400" b="0" kern="1200" dirty="0">
                        <a:solidFill>
                          <a:schemeClr val="dk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後山為野生動物活動敏感區，在何處設置豢養區有爭議。</a:t>
                      </a:r>
                      <a:endParaRPr lang="en-US" altLang="zh-TW" sz="1400" b="0" kern="1200" dirty="0">
                        <a:solidFill>
                          <a:schemeClr val="dk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犬隻位置明顯，可能被有心人偷狗。</a:t>
                      </a:r>
                      <a:endParaRPr lang="en-US" altLang="zh-TW" sz="1400" b="0" kern="1200" dirty="0">
                        <a:solidFill>
                          <a:schemeClr val="dk1"/>
                        </a:solidFill>
                        <a:latin typeface="微軟正黑體" panose="020B0604030504040204" pitchFamily="34" charset="-120"/>
                        <a:ea typeface="微軟正黑體" panose="020B0604030504040204" pitchFamily="34" charset="-120"/>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400" b="0" kern="1200" dirty="0">
                          <a:solidFill>
                            <a:schemeClr val="dk1"/>
                          </a:solidFill>
                          <a:latin typeface="微軟正黑體" panose="020B0604030504040204" pitchFamily="34" charset="-120"/>
                          <a:ea typeface="微軟正黑體" panose="020B0604030504040204" pitchFamily="34" charset="-120"/>
                          <a:cs typeface="+mn-cs"/>
                        </a:rPr>
                        <a:t>無法阻止新犬隻造成的問題。</a:t>
                      </a:r>
                      <a:endParaRPr lang="en-US" altLang="zh-TW" sz="1400" b="0" kern="1200" dirty="0">
                        <a:solidFill>
                          <a:schemeClr val="dk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endParaRPr lang="zh-TW" altLang="en-US" sz="1400" b="0" kern="1200" dirty="0">
                        <a:solidFill>
                          <a:schemeClr val="dk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2234585254"/>
                  </a:ext>
                </a:extLst>
              </a:tr>
            </a:tbl>
          </a:graphicData>
        </a:graphic>
      </p:graphicFrame>
    </p:spTree>
    <p:extLst>
      <p:ext uri="{BB962C8B-B14F-4D97-AF65-F5344CB8AC3E}">
        <p14:creationId xmlns:p14="http://schemas.microsoft.com/office/powerpoint/2010/main" val="791391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507999" y="3213354"/>
            <a:ext cx="7538073" cy="23381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p>
        </p:txBody>
      </p:sp>
      <p:sp>
        <p:nvSpPr>
          <p:cNvPr id="2" name="投影片編號版面配置區 1"/>
          <p:cNvSpPr>
            <a:spLocks noGrp="1"/>
          </p:cNvSpPr>
          <p:nvPr>
            <p:ph type="sldNum" sz="quarter" idx="4"/>
          </p:nvPr>
        </p:nvSpPr>
        <p:spPr>
          <a:xfrm>
            <a:off x="11235446" y="6411709"/>
            <a:ext cx="956553" cy="242010"/>
          </a:xfrm>
        </p:spPr>
        <p:txBody>
          <a:bodyPr/>
          <a:lstStyle/>
          <a:p>
            <a:fld id="{B797FFDA-F269-40CB-82F3-D9C1208CF244}" type="slidenum">
              <a:rPr lang="zh-TW" altLang="en-US" smtClean="0"/>
              <a:pPr/>
              <a:t>12</a:t>
            </a:fld>
            <a:r>
              <a:rPr lang="zh-TW" altLang="en-US"/>
              <a:t>  </a:t>
            </a:r>
            <a:endParaRPr lang="zh-TW" altLang="en-US" dirty="0"/>
          </a:p>
        </p:txBody>
      </p:sp>
      <p:sp>
        <p:nvSpPr>
          <p:cNvPr id="32" name="文字方塊 31">
            <a:extLst>
              <a:ext uri="{FF2B5EF4-FFF2-40B4-BE49-F238E27FC236}">
                <a16:creationId xmlns:a16="http://schemas.microsoft.com/office/drawing/2014/main" id="{7EA77070-B1DA-4D07-A016-66D70415041F}"/>
              </a:ext>
            </a:extLst>
          </p:cNvPr>
          <p:cNvSpPr txBox="1"/>
          <p:nvPr/>
        </p:nvSpPr>
        <p:spPr>
          <a:xfrm>
            <a:off x="507999" y="2567023"/>
            <a:ext cx="7476504" cy="646331"/>
          </a:xfrm>
          <a:prstGeom prst="rect">
            <a:avLst/>
          </a:prstGeom>
          <a:noFill/>
        </p:spPr>
        <p:txBody>
          <a:bodyPr wrap="square" rtlCol="0">
            <a:spAutoFit/>
          </a:bodyPr>
          <a:lstStyle/>
          <a:p>
            <a:r>
              <a:rPr lang="en-US" altLang="zh-TW" sz="3600" b="1" dirty="0">
                <a:ln w="12700">
                  <a:solidFill>
                    <a:schemeClr val="tx1">
                      <a:lumMod val="95000"/>
                      <a:lumOff val="5000"/>
                      <a:alpha val="36000"/>
                    </a:schemeClr>
                  </a:solidFill>
                </a:ln>
                <a:effectLst>
                  <a:outerShdw blurRad="38100" dist="38100" dir="2700000" algn="tl">
                    <a:srgbClr val="000000">
                      <a:alpha val="43137"/>
                    </a:srgbClr>
                  </a:outerShdw>
                </a:effectLst>
                <a:latin typeface="華康圓體 Std W9" panose="02000900000000000000" pitchFamily="50" charset="-120"/>
                <a:ea typeface="華康圓體 Std W9" panose="02000900000000000000" pitchFamily="50" charset="-120"/>
              </a:rPr>
              <a:t>3.</a:t>
            </a:r>
            <a:r>
              <a:rPr lang="zh-TW" altLang="en-US" sz="3600" b="1" dirty="0">
                <a:ln w="12700">
                  <a:solidFill>
                    <a:schemeClr val="tx1">
                      <a:lumMod val="95000"/>
                      <a:lumOff val="5000"/>
                      <a:alpha val="36000"/>
                    </a:schemeClr>
                  </a:solidFill>
                </a:ln>
                <a:effectLst>
                  <a:outerShdw blurRad="38100" dist="38100" dir="2700000" algn="tl">
                    <a:srgbClr val="000000">
                      <a:alpha val="43137"/>
                    </a:srgbClr>
                  </a:outerShdw>
                </a:effectLst>
                <a:latin typeface="華康圓體 Std W9" panose="02000900000000000000" pitchFamily="50" charset="-120"/>
                <a:ea typeface="華康圓體 Std W9" panose="02000900000000000000" pitchFamily="50" charset="-120"/>
              </a:rPr>
              <a:t>集思廣益，有其他的錦囊妙計嗎？</a:t>
            </a:r>
            <a:endParaRPr lang="en-US" altLang="zh-TW" sz="3600" b="1" dirty="0">
              <a:ln w="12700">
                <a:solidFill>
                  <a:schemeClr val="tx1">
                    <a:lumMod val="95000"/>
                    <a:lumOff val="5000"/>
                    <a:alpha val="36000"/>
                  </a:schemeClr>
                </a:solidFill>
              </a:ln>
              <a:effectLst>
                <a:outerShdw blurRad="38100" dist="38100" dir="2700000" algn="tl">
                  <a:srgbClr val="000000">
                    <a:alpha val="43137"/>
                  </a:srgbClr>
                </a:outerShdw>
              </a:effectLst>
              <a:latin typeface="華康圓體 Std W9" panose="02000900000000000000" pitchFamily="50" charset="-120"/>
              <a:ea typeface="華康圓體 Std W9" panose="02000900000000000000" pitchFamily="50" charset="-120"/>
            </a:endParaRPr>
          </a:p>
        </p:txBody>
      </p:sp>
      <p:pic>
        <p:nvPicPr>
          <p:cNvPr id="3" name="圖片 2"/>
          <p:cNvPicPr>
            <a:picLocks noChangeAspect="1"/>
          </p:cNvPicPr>
          <p:nvPr/>
        </p:nvPicPr>
        <p:blipFill rotWithShape="1">
          <a:blip r:embed="rId2" cstate="print">
            <a:extLst>
              <a:ext uri="{28A0092B-C50C-407E-A947-70E740481C1C}">
                <a14:useLocalDpi xmlns:a14="http://schemas.microsoft.com/office/drawing/2010/main" val="0"/>
              </a:ext>
            </a:extLst>
          </a:blip>
          <a:srcRect l="24939" t="1401" r="16033" b="44781"/>
          <a:stretch/>
        </p:blipFill>
        <p:spPr>
          <a:xfrm>
            <a:off x="4035552" y="3754938"/>
            <a:ext cx="7059168" cy="2898781"/>
          </a:xfrm>
          <a:prstGeom prst="rect">
            <a:avLst/>
          </a:prstGeom>
        </p:spPr>
      </p:pic>
    </p:spTree>
    <p:extLst>
      <p:ext uri="{BB962C8B-B14F-4D97-AF65-F5344CB8AC3E}">
        <p14:creationId xmlns:p14="http://schemas.microsoft.com/office/powerpoint/2010/main" val="1553521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5872" y="4130709"/>
            <a:ext cx="4848518" cy="2727291"/>
          </a:xfrm>
          <a:prstGeom prst="rect">
            <a:avLst/>
          </a:prstGeom>
        </p:spPr>
      </p:pic>
      <p:sp>
        <p:nvSpPr>
          <p:cNvPr id="33" name="矩形 32"/>
          <p:cNvSpPr/>
          <p:nvPr/>
        </p:nvSpPr>
        <p:spPr>
          <a:xfrm>
            <a:off x="507999" y="647131"/>
            <a:ext cx="7538073" cy="23381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p>
        </p:txBody>
      </p:sp>
      <p:sp>
        <p:nvSpPr>
          <p:cNvPr id="2" name="投影片編號版面配置區 1"/>
          <p:cNvSpPr>
            <a:spLocks noGrp="1"/>
          </p:cNvSpPr>
          <p:nvPr>
            <p:ph type="sldNum" sz="quarter" idx="4"/>
          </p:nvPr>
        </p:nvSpPr>
        <p:spPr>
          <a:xfrm>
            <a:off x="11235446" y="6411709"/>
            <a:ext cx="956553" cy="242010"/>
          </a:xfrm>
        </p:spPr>
        <p:txBody>
          <a:bodyPr/>
          <a:lstStyle/>
          <a:p>
            <a:fld id="{B797FFDA-F269-40CB-82F3-D9C1208CF244}" type="slidenum">
              <a:rPr lang="zh-TW" altLang="en-US" smtClean="0"/>
              <a:pPr/>
              <a:t>13</a:t>
            </a:fld>
            <a:r>
              <a:rPr lang="zh-TW" altLang="en-US"/>
              <a:t>  </a:t>
            </a:r>
            <a:endParaRPr lang="zh-TW" altLang="en-US" dirty="0"/>
          </a:p>
        </p:txBody>
      </p:sp>
      <p:sp>
        <p:nvSpPr>
          <p:cNvPr id="32" name="文字方塊 31">
            <a:extLst>
              <a:ext uri="{FF2B5EF4-FFF2-40B4-BE49-F238E27FC236}">
                <a16:creationId xmlns:a16="http://schemas.microsoft.com/office/drawing/2014/main" id="{7EA77070-B1DA-4D07-A016-66D70415041F}"/>
              </a:ext>
            </a:extLst>
          </p:cNvPr>
          <p:cNvSpPr txBox="1"/>
          <p:nvPr/>
        </p:nvSpPr>
        <p:spPr>
          <a:xfrm>
            <a:off x="507999" y="246607"/>
            <a:ext cx="7476504" cy="646331"/>
          </a:xfrm>
          <a:prstGeom prst="rect">
            <a:avLst/>
          </a:prstGeom>
          <a:noFill/>
        </p:spPr>
        <p:txBody>
          <a:bodyPr wrap="square" rtlCol="0">
            <a:spAutoFit/>
          </a:bodyPr>
          <a:lstStyle/>
          <a:p>
            <a:r>
              <a:rPr lang="zh-TW" altLang="en-US" sz="3600" b="1" dirty="0">
                <a:ln w="12700">
                  <a:solidFill>
                    <a:schemeClr val="tx1">
                      <a:lumMod val="95000"/>
                      <a:lumOff val="5000"/>
                      <a:alpha val="36000"/>
                    </a:schemeClr>
                  </a:solidFill>
                </a:ln>
                <a:effectLst>
                  <a:outerShdw blurRad="38100" dist="38100" dir="2700000" algn="tl">
                    <a:srgbClr val="000000">
                      <a:alpha val="43137"/>
                    </a:srgbClr>
                  </a:outerShdw>
                </a:effectLst>
                <a:latin typeface="華康圓體 Std W9" panose="02000900000000000000" pitchFamily="50" charset="-120"/>
                <a:ea typeface="華康圓體 Std W9" panose="02000900000000000000" pitchFamily="50" charset="-120"/>
              </a:rPr>
              <a:t>學生會與尊生社</a:t>
            </a:r>
            <a:endParaRPr lang="en-US" altLang="zh-TW" sz="3600" b="1" dirty="0">
              <a:ln w="12700">
                <a:solidFill>
                  <a:schemeClr val="tx1">
                    <a:lumMod val="95000"/>
                    <a:lumOff val="5000"/>
                    <a:alpha val="36000"/>
                  </a:schemeClr>
                </a:solidFill>
              </a:ln>
              <a:effectLst>
                <a:outerShdw blurRad="38100" dist="38100" dir="2700000" algn="tl">
                  <a:srgbClr val="000000">
                    <a:alpha val="43137"/>
                  </a:srgbClr>
                </a:outerShdw>
              </a:effectLst>
              <a:latin typeface="華康圓體 Std W9" panose="02000900000000000000" pitchFamily="50" charset="-120"/>
              <a:ea typeface="華康圓體 Std W9" panose="02000900000000000000" pitchFamily="50" charset="-120"/>
            </a:endParaRPr>
          </a:p>
        </p:txBody>
      </p:sp>
      <p:sp>
        <p:nvSpPr>
          <p:cNvPr id="6" name="剪去對角線角落矩形 5"/>
          <p:cNvSpPr/>
          <p:nvPr/>
        </p:nvSpPr>
        <p:spPr>
          <a:xfrm>
            <a:off x="555791" y="1063062"/>
            <a:ext cx="10388727" cy="3320400"/>
          </a:xfrm>
          <a:prstGeom prst="snip2DiagRect">
            <a:avLst>
              <a:gd name="adj1" fmla="val 0"/>
              <a:gd name="adj2" fmla="val 16667"/>
            </a:avLst>
          </a:prstGeom>
          <a:solidFill>
            <a:srgbClr val="D4C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zh-TW" altLang="en-US" sz="2400" b="1" dirty="0">
                <a:solidFill>
                  <a:schemeClr val="tx1"/>
                </a:solidFill>
                <a:latin typeface="微軟正黑體" panose="020B0604030504040204" pitchFamily="34" charset="-120"/>
                <a:ea typeface="微軟正黑體" panose="020B0604030504040204" pitchFamily="34" charset="-120"/>
              </a:rPr>
              <a:t>校園犬隻問題除了犬隻外也含有遊民問題，而遊民問題又牽扯到人道及公眾權益，人犬兩個問題相互影響造成現在的情況，只單純處理犬隻問題是無法解決現在的問題。</a:t>
            </a:r>
            <a:endParaRPr lang="en-US" altLang="zh-TW" sz="2400" b="1" dirty="0">
              <a:solidFill>
                <a:schemeClr val="tx1"/>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400" b="1" dirty="0">
                <a:solidFill>
                  <a:schemeClr val="tx1"/>
                </a:solidFill>
                <a:latin typeface="微軟正黑體" panose="020B0604030504040204" pitchFamily="34" charset="-120"/>
                <a:ea typeface="微軟正黑體" panose="020B0604030504040204" pitchFamily="34" charset="-120"/>
              </a:rPr>
              <a:t>有跟台北市政府社會局、動物保護處等單位接觸，也有與議員接觸陳情，目前還沒有一個徹底解決的辦法，但確定要解決問題是需要各局處及學校多方配合。</a:t>
            </a:r>
            <a:endParaRPr lang="en-US" altLang="zh-TW" sz="2400" b="1" dirty="0">
              <a:solidFill>
                <a:schemeClr val="tx1"/>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400" b="1" dirty="0">
                <a:solidFill>
                  <a:schemeClr val="tx1"/>
                </a:solidFill>
                <a:latin typeface="微軟正黑體" panose="020B0604030504040204" pitchFamily="34" charset="-120"/>
                <a:ea typeface="微軟正黑體" panose="020B0604030504040204" pitchFamily="34" charset="-120"/>
              </a:rPr>
              <a:t>學生會作為一個溝通的橋樑，目前會跟各單位保持聯繫持續追蹤，有新的資訊會再公布。</a:t>
            </a:r>
            <a:endParaRPr lang="en-US" altLang="zh-TW" sz="2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72112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排標題 4">
            <a:extLst>
              <a:ext uri="{FF2B5EF4-FFF2-40B4-BE49-F238E27FC236}">
                <a16:creationId xmlns:a16="http://schemas.microsoft.com/office/drawing/2014/main" id="{E9D17B64-2DD5-4282-B345-09FADE26F7D9}"/>
              </a:ext>
            </a:extLst>
          </p:cNvPr>
          <p:cNvSpPr>
            <a:spLocks noGrp="1"/>
          </p:cNvSpPr>
          <p:nvPr>
            <p:ph type="title"/>
          </p:nvPr>
        </p:nvSpPr>
        <p:spPr>
          <a:xfrm>
            <a:off x="1545210" y="211850"/>
            <a:ext cx="10515600" cy="497342"/>
          </a:xfrm>
        </p:spPr>
        <p:txBody>
          <a:bodyPr>
            <a:normAutofit fontScale="90000"/>
          </a:bodyPr>
          <a:lstStyle/>
          <a:p>
            <a:r>
              <a:rPr lang="zh-TW" altLang="en-US"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rPr>
              <a:t>集思廣益，新點子布告欄</a:t>
            </a:r>
          </a:p>
        </p:txBody>
      </p:sp>
      <p:sp>
        <p:nvSpPr>
          <p:cNvPr id="2" name="投影片編號版面配置區 1">
            <a:extLst>
              <a:ext uri="{FF2B5EF4-FFF2-40B4-BE49-F238E27FC236}">
                <a16:creationId xmlns:a16="http://schemas.microsoft.com/office/drawing/2014/main" id="{9E43A7B5-F853-4674-91D1-5FB874E8D152}"/>
              </a:ext>
            </a:extLst>
          </p:cNvPr>
          <p:cNvSpPr>
            <a:spLocks noGrp="1"/>
          </p:cNvSpPr>
          <p:nvPr>
            <p:ph type="sldNum" sz="quarter" idx="10"/>
          </p:nvPr>
        </p:nvSpPr>
        <p:spPr/>
        <p:txBody>
          <a:bodyPr/>
          <a:lstStyle/>
          <a:p>
            <a:pPr algn="r"/>
            <a:fld id="{B797FFDA-F269-40CB-82F3-D9C1208CF244}" type="slidenum">
              <a:rPr lang="zh-TW" altLang="en-US" smtClean="0"/>
              <a:pPr algn="r"/>
              <a:t>14</a:t>
            </a:fld>
            <a:r>
              <a:rPr lang="zh-TW" altLang="en-US"/>
              <a:t>  </a:t>
            </a:r>
            <a:endParaRPr lang="zh-TW" altLang="en-US" dirty="0"/>
          </a:p>
        </p:txBody>
      </p:sp>
      <p:graphicFrame>
        <p:nvGraphicFramePr>
          <p:cNvPr id="3" name="表格 2">
            <a:extLst>
              <a:ext uri="{FF2B5EF4-FFF2-40B4-BE49-F238E27FC236}">
                <a16:creationId xmlns:a16="http://schemas.microsoft.com/office/drawing/2014/main" id="{B4937E1F-3EEB-4347-B7F5-4AE7A7FC3F6B}"/>
              </a:ext>
            </a:extLst>
          </p:cNvPr>
          <p:cNvGraphicFramePr>
            <a:graphicFrameLocks noGrp="1"/>
          </p:cNvGraphicFramePr>
          <p:nvPr>
            <p:extLst>
              <p:ext uri="{D42A27DB-BD31-4B8C-83A1-F6EECF244321}">
                <p14:modId xmlns:p14="http://schemas.microsoft.com/office/powerpoint/2010/main" val="2445386346"/>
              </p:ext>
            </p:extLst>
          </p:nvPr>
        </p:nvGraphicFramePr>
        <p:xfrm>
          <a:off x="491613" y="983198"/>
          <a:ext cx="10501079" cy="5750409"/>
        </p:xfrm>
        <a:graphic>
          <a:graphicData uri="http://schemas.openxmlformats.org/drawingml/2006/table">
            <a:tbl>
              <a:tblPr firstRow="1" bandRow="1">
                <a:tableStyleId>{5C22544A-7EE6-4342-B048-85BDC9FD1C3A}</a:tableStyleId>
              </a:tblPr>
              <a:tblGrid>
                <a:gridCol w="1868129">
                  <a:extLst>
                    <a:ext uri="{9D8B030D-6E8A-4147-A177-3AD203B41FA5}">
                      <a16:colId xmlns:a16="http://schemas.microsoft.com/office/drawing/2014/main" val="2333504926"/>
                    </a:ext>
                  </a:extLst>
                </a:gridCol>
                <a:gridCol w="2459867">
                  <a:extLst>
                    <a:ext uri="{9D8B030D-6E8A-4147-A177-3AD203B41FA5}">
                      <a16:colId xmlns:a16="http://schemas.microsoft.com/office/drawing/2014/main" val="1186570865"/>
                    </a:ext>
                  </a:extLst>
                </a:gridCol>
                <a:gridCol w="2593914">
                  <a:extLst>
                    <a:ext uri="{9D8B030D-6E8A-4147-A177-3AD203B41FA5}">
                      <a16:colId xmlns:a16="http://schemas.microsoft.com/office/drawing/2014/main" val="1747044865"/>
                    </a:ext>
                  </a:extLst>
                </a:gridCol>
                <a:gridCol w="3579169">
                  <a:extLst>
                    <a:ext uri="{9D8B030D-6E8A-4147-A177-3AD203B41FA5}">
                      <a16:colId xmlns:a16="http://schemas.microsoft.com/office/drawing/2014/main" val="1244834548"/>
                    </a:ext>
                  </a:extLst>
                </a:gridCol>
              </a:tblGrid>
              <a:tr h="481808">
                <a:tc>
                  <a:txBody>
                    <a:bodyPr/>
                    <a:lstStyle/>
                    <a:p>
                      <a:r>
                        <a:rPr lang="zh-TW" altLang="en-US" sz="1800" dirty="0">
                          <a:latin typeface="微軟正黑體" panose="020B0604030504040204" pitchFamily="34" charset="-120"/>
                          <a:ea typeface="微軟正黑體" panose="020B0604030504040204" pitchFamily="34" charset="-120"/>
                        </a:rPr>
                        <a:t>方式</a:t>
                      </a:r>
                    </a:p>
                  </a:txBody>
                  <a:tcPr/>
                </a:tc>
                <a:tc>
                  <a:txBody>
                    <a:bodyPr/>
                    <a:lstStyle/>
                    <a:p>
                      <a:r>
                        <a:rPr lang="zh-TW" altLang="en-US" sz="1800" dirty="0">
                          <a:latin typeface="微軟正黑體" panose="020B0604030504040204" pitchFamily="34" charset="-120"/>
                          <a:ea typeface="微軟正黑體" panose="020B0604030504040204" pitchFamily="34" charset="-120"/>
                        </a:rPr>
                        <a:t>優點</a:t>
                      </a:r>
                    </a:p>
                  </a:txBody>
                  <a:tcPr/>
                </a:tc>
                <a:tc>
                  <a:txBody>
                    <a:bodyPr/>
                    <a:lstStyle/>
                    <a:p>
                      <a:r>
                        <a:rPr lang="zh-TW" altLang="en-US" sz="1800" dirty="0">
                          <a:latin typeface="微軟正黑體" panose="020B0604030504040204" pitchFamily="34" charset="-120"/>
                          <a:ea typeface="微軟正黑體" panose="020B0604030504040204" pitchFamily="34" charset="-120"/>
                        </a:rPr>
                        <a:t>缺點</a:t>
                      </a:r>
                    </a:p>
                  </a:txBody>
                  <a:tcPr/>
                </a:tc>
                <a:tc>
                  <a:txBody>
                    <a:bodyPr/>
                    <a:lstStyle/>
                    <a:p>
                      <a:r>
                        <a:rPr lang="zh-TW" altLang="en-US" sz="1800" dirty="0">
                          <a:latin typeface="微軟正黑體" panose="020B0604030504040204" pitchFamily="34" charset="-120"/>
                          <a:ea typeface="微軟正黑體" panose="020B0604030504040204" pitchFamily="34" charset="-120"/>
                        </a:rPr>
                        <a:t>可行性評估</a:t>
                      </a:r>
                    </a:p>
                  </a:txBody>
                  <a:tcPr/>
                </a:tc>
                <a:extLst>
                  <a:ext uri="{0D108BD9-81ED-4DB2-BD59-A6C34878D82A}">
                    <a16:rowId xmlns:a16="http://schemas.microsoft.com/office/drawing/2014/main" val="1361938782"/>
                  </a:ext>
                </a:extLst>
              </a:tr>
              <a:tr h="1303481">
                <a:tc>
                  <a:txBody>
                    <a:bodyPr/>
                    <a:lstStyle/>
                    <a:p>
                      <a:pPr marL="176213" indent="-176213"/>
                      <a:r>
                        <a:rPr lang="en-US" altLang="zh-TW" sz="1600" b="1" dirty="0">
                          <a:solidFill>
                            <a:schemeClr val="tx1"/>
                          </a:solidFill>
                          <a:latin typeface="微軟正黑體" panose="020B0604030504040204" pitchFamily="34" charset="-120"/>
                          <a:ea typeface="微軟正黑體" panose="020B0604030504040204" pitchFamily="34" charset="-120"/>
                        </a:rPr>
                        <a:t>1</a:t>
                      </a:r>
                      <a:r>
                        <a:rPr lang="en-US" altLang="zh-TW" sz="16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600" b="1" kern="1200" dirty="0">
                          <a:solidFill>
                            <a:schemeClr val="tx1"/>
                          </a:solidFill>
                          <a:latin typeface="微軟正黑體" panose="020B0604030504040204" pitchFamily="34" charset="-120"/>
                          <a:ea typeface="微軟正黑體" panose="020B0604030504040204" pitchFamily="34" charset="-120"/>
                          <a:cs typeface="+mn-cs"/>
                        </a:rPr>
                        <a:t>以刑法「無故入侵住宅罪」移送長期滯留遊民</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tc>
                <a:tc>
                  <a:txBody>
                    <a:bodyPr/>
                    <a:lstStyle/>
                    <a:p>
                      <a:pPr marL="171450" lvl="1" indent="-171450" algn="l" defTabSz="914400" rtl="0" eaLnBrk="1" latinLnBrk="0" hangingPunct="1">
                        <a:lnSpc>
                          <a:spcPct val="100000"/>
                        </a:lnSpc>
                        <a:spcBef>
                          <a:spcPts val="400"/>
                        </a:spcBef>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被告強制出庭</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lvl="1" indent="-171450" algn="l" defTabSz="914400" rtl="0" eaLnBrk="1" latinLnBrk="0" hangingPunct="1">
                        <a:lnSpc>
                          <a:spcPct val="100000"/>
                        </a:lnSpc>
                        <a:spcBef>
                          <a:spcPts val="400"/>
                        </a:spcBef>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處一年以下有期徒刑、拘役或九千元以下罰金</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lvl="1" indent="-171450" algn="l" defTabSz="914400" rtl="0" eaLnBrk="1" latinLnBrk="0" hangingPunct="1">
                        <a:lnSpc>
                          <a:spcPct val="100000"/>
                        </a:lnSpc>
                        <a:spcBef>
                          <a:spcPts val="400"/>
                        </a:spcBef>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判決後強制性比行政命令高</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lvl="1" indent="-171450" algn="l" defTabSz="914400" rtl="0" eaLnBrk="1" latinLnBrk="0" hangingPunct="1">
                        <a:lnSpc>
                          <a:spcPct val="100000"/>
                        </a:lnSpc>
                        <a:spcBef>
                          <a:spcPts val="400"/>
                        </a:spcBef>
                        <a:buFont typeface="Arial" panose="020B0604020202020204" pitchFamily="34" charset="0"/>
                        <a:buChar char="•"/>
                      </a:pPr>
                      <a:endParaRPr lang="zh-TW" altLang="en-US" sz="1400" b="0" kern="1200" dirty="0">
                        <a:solidFill>
                          <a:schemeClr val="tx1"/>
                        </a:solidFill>
                        <a:latin typeface="微軟正黑體" panose="020B0604030504040204" pitchFamily="34" charset="-120"/>
                        <a:ea typeface="微軟正黑體" panose="020B0604030504040204" pitchFamily="34" charset="-120"/>
                        <a:cs typeface="+mn-cs"/>
                      </a:endParaRPr>
                    </a:p>
                  </a:txBody>
                  <a:tcPr/>
                </a:tc>
                <a:tc>
                  <a:txBody>
                    <a:bodyPr/>
                    <a:lstStyle/>
                    <a:p>
                      <a:pPr marL="171450" lvl="1" indent="-171450" algn="l" defTabSz="914400" rtl="0" eaLnBrk="1" latinLnBrk="0" hangingPunct="1">
                        <a:lnSpc>
                          <a:spcPct val="100000"/>
                        </a:lnSpc>
                        <a:spcBef>
                          <a:spcPts val="400"/>
                        </a:spcBef>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如果起訴失敗可能會有衍生問題。</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lvl="1" indent="-171450" algn="l" defTabSz="914400" rtl="0" eaLnBrk="1" latinLnBrk="0" hangingPunct="1">
                        <a:lnSpc>
                          <a:spcPct val="100000"/>
                        </a:lnSpc>
                        <a:spcBef>
                          <a:spcPts val="400"/>
                        </a:spcBef>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罰款、罰金有積欠可能，有期徒刑或拘役因刑度低時間非常短，嚇阻效果有限。</a:t>
                      </a:r>
                    </a:p>
                  </a:txBody>
                  <a:tcPr/>
                </a:tc>
                <a:tc>
                  <a:txBody>
                    <a:bodyPr/>
                    <a:lstStyle/>
                    <a:p>
                      <a:pPr marL="171450" lvl="1" indent="-171450" algn="l" defTabSz="914400" rtl="0" eaLnBrk="1" latinLnBrk="0" hangingPunct="1">
                        <a:lnSpc>
                          <a:spcPct val="100000"/>
                        </a:lnSpc>
                        <a:spcBef>
                          <a:spcPts val="400"/>
                        </a:spcBef>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可以朝非行政命令方式處理，但是否走刑法可以再研議。</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lvl="1" indent="-171450" algn="l" defTabSz="914400" rtl="0" eaLnBrk="1" latinLnBrk="0" hangingPunct="1">
                        <a:lnSpc>
                          <a:spcPct val="100000"/>
                        </a:lnSpc>
                        <a:spcBef>
                          <a:spcPts val="400"/>
                        </a:spcBef>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內部討論後，建議以</a:t>
                      </a:r>
                      <a:r>
                        <a:rPr lang="zh-TW" altLang="en-US" sz="1600" b="1" kern="1200" dirty="0">
                          <a:solidFill>
                            <a:schemeClr val="tx1"/>
                          </a:solidFill>
                          <a:latin typeface="微軟正黑體" panose="020B0604030504040204" pitchFamily="34" charset="-120"/>
                          <a:ea typeface="微軟正黑體" panose="020B0604030504040204" pitchFamily="34" charset="-120"/>
                          <a:cs typeface="+mn-cs"/>
                        </a:rPr>
                        <a:t>社會秩序維護法第</a:t>
                      </a:r>
                      <a:r>
                        <a:rPr lang="en-US" altLang="zh-TW" sz="1600" b="1" kern="1200" dirty="0">
                          <a:solidFill>
                            <a:schemeClr val="tx1"/>
                          </a:solidFill>
                          <a:latin typeface="微軟正黑體" panose="020B0604030504040204" pitchFamily="34" charset="-120"/>
                          <a:ea typeface="微軟正黑體" panose="020B0604030504040204" pitchFamily="34" charset="-120"/>
                          <a:cs typeface="+mn-cs"/>
                        </a:rPr>
                        <a:t>68</a:t>
                      </a:r>
                      <a:r>
                        <a:rPr lang="zh-TW" altLang="en-US" sz="1600" b="1" kern="1200" dirty="0">
                          <a:solidFill>
                            <a:schemeClr val="tx1"/>
                          </a:solidFill>
                          <a:latin typeface="微軟正黑體" panose="020B0604030504040204" pitchFamily="34" charset="-120"/>
                          <a:ea typeface="微軟正黑體" panose="020B0604030504040204" pitchFamily="34" charset="-120"/>
                          <a:cs typeface="+mn-cs"/>
                        </a:rPr>
                        <a:t>、</a:t>
                      </a:r>
                      <a:r>
                        <a:rPr lang="en-US" altLang="zh-TW" sz="1600" b="1" kern="1200" dirty="0">
                          <a:solidFill>
                            <a:schemeClr val="tx1"/>
                          </a:solidFill>
                          <a:latin typeface="微軟正黑體" panose="020B0604030504040204" pitchFamily="34" charset="-120"/>
                          <a:ea typeface="微軟正黑體" panose="020B0604030504040204" pitchFamily="34" charset="-120"/>
                          <a:cs typeface="+mn-cs"/>
                        </a:rPr>
                        <a:t>70</a:t>
                      </a:r>
                      <a:r>
                        <a:rPr lang="zh-TW" altLang="en-US" sz="1600" b="1" kern="1200" dirty="0">
                          <a:solidFill>
                            <a:schemeClr val="tx1"/>
                          </a:solidFill>
                          <a:latin typeface="微軟正黑體" panose="020B0604030504040204" pitchFamily="34" charset="-120"/>
                          <a:ea typeface="微軟正黑體" panose="020B0604030504040204" pitchFamily="34" charset="-120"/>
                          <a:cs typeface="+mn-cs"/>
                        </a:rPr>
                        <a:t>、</a:t>
                      </a:r>
                      <a:r>
                        <a:rPr lang="en-US" altLang="zh-TW" sz="1600" b="1" kern="1200" dirty="0">
                          <a:solidFill>
                            <a:schemeClr val="tx1"/>
                          </a:solidFill>
                          <a:latin typeface="微軟正黑體" panose="020B0604030504040204" pitchFamily="34" charset="-120"/>
                          <a:ea typeface="微軟正黑體" panose="020B0604030504040204" pitchFamily="34" charset="-120"/>
                          <a:cs typeface="+mn-cs"/>
                        </a:rPr>
                        <a:t>73</a:t>
                      </a:r>
                      <a:r>
                        <a:rPr lang="zh-TW" altLang="en-US" sz="1600" b="1" kern="1200" dirty="0">
                          <a:solidFill>
                            <a:schemeClr val="tx1"/>
                          </a:solidFill>
                          <a:latin typeface="微軟正黑體" panose="020B0604030504040204" pitchFamily="34" charset="-120"/>
                          <a:ea typeface="微軟正黑體" panose="020B0604030504040204" pitchFamily="34" charset="-120"/>
                          <a:cs typeface="+mn-cs"/>
                        </a:rPr>
                        <a:t>條處理</a:t>
                      </a: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較為可行。且文山分局可直接執行，不需經過法院判決，速度較快。</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lvl="1" indent="-171450" algn="l" defTabSz="914400" rtl="0" eaLnBrk="1" latinLnBrk="0" hangingPunct="1">
                        <a:lnSpc>
                          <a:spcPct val="100000"/>
                        </a:lnSpc>
                        <a:spcBef>
                          <a:spcPts val="400"/>
                        </a:spcBef>
                        <a:buFont typeface="Arial" panose="020B0604020202020204" pitchFamily="34" charset="0"/>
                        <a:buChar char="•"/>
                      </a:pPr>
                      <a:endParaRPr lang="zh-TW" altLang="en-US" sz="1400" b="0" kern="1200" dirty="0">
                        <a:solidFill>
                          <a:schemeClr val="tx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178672135"/>
                  </a:ext>
                </a:extLst>
              </a:tr>
              <a:tr h="1387481">
                <a:tc>
                  <a:txBody>
                    <a:bodyPr/>
                    <a:lstStyle/>
                    <a:p>
                      <a:pPr marL="176213" indent="-176213"/>
                      <a:r>
                        <a:rPr lang="en-US" altLang="zh-TW" sz="1600" b="1" dirty="0">
                          <a:solidFill>
                            <a:schemeClr val="tx1"/>
                          </a:solidFill>
                          <a:latin typeface="微軟正黑體" panose="020B0604030504040204" pitchFamily="34" charset="-120"/>
                          <a:ea typeface="微軟正黑體" panose="020B0604030504040204" pitchFamily="34" charset="-120"/>
                        </a:rPr>
                        <a:t>2.</a:t>
                      </a:r>
                      <a:r>
                        <a:rPr lang="zh-TW" altLang="en-US" sz="1600" b="1" dirty="0">
                          <a:solidFill>
                            <a:schemeClr val="tx1"/>
                          </a:solidFill>
                          <a:latin typeface="微軟正黑體" panose="020B0604030504040204" pitchFamily="34" charset="-120"/>
                          <a:ea typeface="微軟正黑體" panose="020B0604030504040204" pitchFamily="34" charset="-120"/>
                        </a:rPr>
                        <a:t>宣導或教育禁止在校內餵食流浪動物及野生動物等環境教育觀念</a:t>
                      </a:r>
                      <a:endParaRPr lang="en-US" altLang="zh-TW" sz="1600" b="0" dirty="0">
                        <a:solidFill>
                          <a:schemeClr val="tx1"/>
                        </a:solidFill>
                        <a:latin typeface="微軟正黑體" panose="020B0604030504040204" pitchFamily="34" charset="-120"/>
                        <a:ea typeface="微軟正黑體" panose="020B0604030504040204" pitchFamily="34" charset="-120"/>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確保校內野生動物生存權益。</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減少流浪動物在學校停留機率。</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觀念普及後，後續政策推動。</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浪犬及家犬難以分辨，只能靠掃晶片辨識。</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實際執行可能要耗費大量行政人力及時間。</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需長時間才有成效，難以立竿見影。</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600" b="1" kern="1200" dirty="0">
                          <a:solidFill>
                            <a:schemeClr val="tx1"/>
                          </a:solidFill>
                          <a:latin typeface="微軟正黑體" panose="020B0604030504040204" pitchFamily="34" charset="-120"/>
                          <a:ea typeface="微軟正黑體" panose="020B0604030504040204" pitchFamily="34" charset="-120"/>
                          <a:cs typeface="+mn-cs"/>
                        </a:rPr>
                        <a:t>為未來推動方向，應為中長期目標</a:t>
                      </a: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近期目標先以校內環境教育推動，在逐步推廣周邊民眾。</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3904385710"/>
                  </a:ext>
                </a:extLst>
              </a:tr>
              <a:tr h="932932">
                <a:tc>
                  <a:txBody>
                    <a:bodyPr/>
                    <a:lstStyle/>
                    <a:p>
                      <a:pPr marL="176213" indent="-176213"/>
                      <a:r>
                        <a:rPr lang="en-US" altLang="zh-TW" sz="1600" b="1" dirty="0">
                          <a:solidFill>
                            <a:schemeClr val="tx1"/>
                          </a:solidFill>
                          <a:latin typeface="微軟正黑體" panose="020B0604030504040204" pitchFamily="34" charset="-120"/>
                          <a:ea typeface="微軟正黑體" panose="020B0604030504040204" pitchFamily="34" charset="-120"/>
                        </a:rPr>
                        <a:t>3.</a:t>
                      </a:r>
                      <a:r>
                        <a:rPr lang="zh-TW" altLang="en-US" sz="1600" b="1" dirty="0">
                          <a:solidFill>
                            <a:schemeClr val="tx1"/>
                          </a:solidFill>
                          <a:latin typeface="微軟正黑體" panose="020B0604030504040204" pitchFamily="34" charset="-120"/>
                          <a:ea typeface="微軟正黑體" panose="020B0604030504040204" pitchFamily="34" charset="-120"/>
                        </a:rPr>
                        <a:t>提高申訴層級，總統府人民陳情中心處理</a:t>
                      </a:r>
                      <a:endParaRPr lang="en-US" altLang="zh-TW" sz="1600" b="1" dirty="0">
                        <a:solidFill>
                          <a:schemeClr val="tx1"/>
                        </a:solidFill>
                        <a:latin typeface="微軟正黑體" panose="020B0604030504040204" pitchFamily="34" charset="-120"/>
                        <a:ea typeface="微軟正黑體" panose="020B0604030504040204" pitchFamily="34" charset="-120"/>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最高公權力介入，使相關部門配合協助。</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依照層級轉通知處理，最後會交由校方處理，問題回到原點。</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最後執行方式跟同學會目前追蹤聯絡方式雷同。</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如果是</a:t>
                      </a:r>
                      <a:r>
                        <a:rPr lang="zh-TW" altLang="en-US" sz="1600" b="1" kern="1200" dirty="0">
                          <a:solidFill>
                            <a:schemeClr val="tx1"/>
                          </a:solidFill>
                          <a:latin typeface="微軟正黑體" panose="020B0604030504040204" pitchFamily="34" charset="-120"/>
                          <a:ea typeface="微軟正黑體" panose="020B0604030504040204" pitchFamily="34" charset="-120"/>
                          <a:cs typeface="+mn-cs"/>
                        </a:rPr>
                        <a:t>修正動保法等法規方向</a:t>
                      </a: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，確實可以以此方式處理。</a:t>
                      </a:r>
                    </a:p>
                  </a:txBody>
                  <a:tcPr/>
                </a:tc>
                <a:extLst>
                  <a:ext uri="{0D108BD9-81ED-4DB2-BD59-A6C34878D82A}">
                    <a16:rowId xmlns:a16="http://schemas.microsoft.com/office/drawing/2014/main" val="2234585254"/>
                  </a:ext>
                </a:extLst>
              </a:tr>
              <a:tr h="121092">
                <a:tc>
                  <a:txBody>
                    <a:bodyPr/>
                    <a:lstStyle/>
                    <a:p>
                      <a:pPr marL="176213" indent="-176213"/>
                      <a:r>
                        <a:rPr lang="en-US" altLang="zh-TW" sz="1600" b="1" dirty="0">
                          <a:solidFill>
                            <a:schemeClr val="tx1"/>
                          </a:solidFill>
                          <a:latin typeface="微軟正黑體" panose="020B0604030504040204" pitchFamily="34" charset="-120"/>
                          <a:ea typeface="微軟正黑體" panose="020B0604030504040204" pitchFamily="34" charset="-120"/>
                        </a:rPr>
                        <a:t>4.</a:t>
                      </a:r>
                      <a:r>
                        <a:rPr lang="zh-TW" altLang="en-US" sz="1600" b="1" dirty="0">
                          <a:solidFill>
                            <a:schemeClr val="tx1"/>
                          </a:solidFill>
                          <a:latin typeface="微軟正黑體" panose="020B0604030504040204" pitchFamily="34" charset="-120"/>
                          <a:ea typeface="微軟正黑體" panose="020B0604030504040204" pitchFamily="34" charset="-120"/>
                        </a:rPr>
                        <a:t>學生成立相關社團協助</a:t>
                      </a:r>
                      <a:endParaRPr lang="en-US" altLang="zh-TW" sz="1600" b="1" dirty="0">
                        <a:solidFill>
                          <a:schemeClr val="tx1"/>
                        </a:solidFill>
                        <a:latin typeface="微軟正黑體" panose="020B0604030504040204" pitchFamily="34" charset="-120"/>
                        <a:ea typeface="微軟正黑體" panose="020B0604030504040204" pitchFamily="34" charset="-120"/>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學生協助減少行政人員部分負擔</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利用服務時數增加同學協助意願</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人力協助雖可行，但像追捕犬隻或是夜間活動可能有安全問題。</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社團獨立性有爭議</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同學自發成立是可行的。</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可討論以何種方式協助，如日常觀測或是誘捕籠餌料更換是否可交由社團處理。</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1549769790"/>
                  </a:ext>
                </a:extLst>
              </a:tr>
            </a:tbl>
          </a:graphicData>
        </a:graphic>
      </p:graphicFrame>
    </p:spTree>
    <p:extLst>
      <p:ext uri="{BB962C8B-B14F-4D97-AF65-F5344CB8AC3E}">
        <p14:creationId xmlns:p14="http://schemas.microsoft.com/office/powerpoint/2010/main" val="1868472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排標題 4">
            <a:extLst>
              <a:ext uri="{FF2B5EF4-FFF2-40B4-BE49-F238E27FC236}">
                <a16:creationId xmlns:a16="http://schemas.microsoft.com/office/drawing/2014/main" id="{E9D17B64-2DD5-4282-B345-09FADE26F7D9}"/>
              </a:ext>
            </a:extLst>
          </p:cNvPr>
          <p:cNvSpPr>
            <a:spLocks noGrp="1"/>
          </p:cNvSpPr>
          <p:nvPr>
            <p:ph type="title"/>
          </p:nvPr>
        </p:nvSpPr>
        <p:spPr>
          <a:xfrm>
            <a:off x="1545210" y="211850"/>
            <a:ext cx="10515600" cy="497342"/>
          </a:xfrm>
        </p:spPr>
        <p:txBody>
          <a:bodyPr>
            <a:normAutofit fontScale="90000"/>
          </a:bodyPr>
          <a:lstStyle/>
          <a:p>
            <a:r>
              <a:rPr lang="zh-TW" altLang="en-US"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rPr>
              <a:t>集思廣益，新點子布告欄</a:t>
            </a:r>
          </a:p>
        </p:txBody>
      </p:sp>
      <p:sp>
        <p:nvSpPr>
          <p:cNvPr id="2" name="投影片編號版面配置區 1">
            <a:extLst>
              <a:ext uri="{FF2B5EF4-FFF2-40B4-BE49-F238E27FC236}">
                <a16:creationId xmlns:a16="http://schemas.microsoft.com/office/drawing/2014/main" id="{9E43A7B5-F853-4674-91D1-5FB874E8D152}"/>
              </a:ext>
            </a:extLst>
          </p:cNvPr>
          <p:cNvSpPr>
            <a:spLocks noGrp="1"/>
          </p:cNvSpPr>
          <p:nvPr>
            <p:ph type="sldNum" sz="quarter" idx="10"/>
          </p:nvPr>
        </p:nvSpPr>
        <p:spPr/>
        <p:txBody>
          <a:bodyPr/>
          <a:lstStyle/>
          <a:p>
            <a:pPr algn="r"/>
            <a:fld id="{B797FFDA-F269-40CB-82F3-D9C1208CF244}" type="slidenum">
              <a:rPr lang="zh-TW" altLang="en-US" smtClean="0"/>
              <a:pPr algn="r"/>
              <a:t>15</a:t>
            </a:fld>
            <a:r>
              <a:rPr lang="zh-TW" altLang="en-US"/>
              <a:t>  </a:t>
            </a:r>
            <a:endParaRPr lang="zh-TW" altLang="en-US" dirty="0"/>
          </a:p>
        </p:txBody>
      </p:sp>
      <p:graphicFrame>
        <p:nvGraphicFramePr>
          <p:cNvPr id="3" name="表格 2">
            <a:extLst>
              <a:ext uri="{FF2B5EF4-FFF2-40B4-BE49-F238E27FC236}">
                <a16:creationId xmlns:a16="http://schemas.microsoft.com/office/drawing/2014/main" id="{B4937E1F-3EEB-4347-B7F5-4AE7A7FC3F6B}"/>
              </a:ext>
            </a:extLst>
          </p:cNvPr>
          <p:cNvGraphicFramePr>
            <a:graphicFrameLocks noGrp="1"/>
          </p:cNvGraphicFramePr>
          <p:nvPr>
            <p:extLst>
              <p:ext uri="{D42A27DB-BD31-4B8C-83A1-F6EECF244321}">
                <p14:modId xmlns:p14="http://schemas.microsoft.com/office/powerpoint/2010/main" val="1189137501"/>
              </p:ext>
            </p:extLst>
          </p:nvPr>
        </p:nvGraphicFramePr>
        <p:xfrm>
          <a:off x="491613" y="983198"/>
          <a:ext cx="10501079" cy="5810165"/>
        </p:xfrm>
        <a:graphic>
          <a:graphicData uri="http://schemas.openxmlformats.org/drawingml/2006/table">
            <a:tbl>
              <a:tblPr firstRow="1" bandRow="1">
                <a:tableStyleId>{5C22544A-7EE6-4342-B048-85BDC9FD1C3A}</a:tableStyleId>
              </a:tblPr>
              <a:tblGrid>
                <a:gridCol w="1868129">
                  <a:extLst>
                    <a:ext uri="{9D8B030D-6E8A-4147-A177-3AD203B41FA5}">
                      <a16:colId xmlns:a16="http://schemas.microsoft.com/office/drawing/2014/main" val="2333504926"/>
                    </a:ext>
                  </a:extLst>
                </a:gridCol>
                <a:gridCol w="2541442">
                  <a:extLst>
                    <a:ext uri="{9D8B030D-6E8A-4147-A177-3AD203B41FA5}">
                      <a16:colId xmlns:a16="http://schemas.microsoft.com/office/drawing/2014/main" val="1186570865"/>
                    </a:ext>
                  </a:extLst>
                </a:gridCol>
                <a:gridCol w="3023616">
                  <a:extLst>
                    <a:ext uri="{9D8B030D-6E8A-4147-A177-3AD203B41FA5}">
                      <a16:colId xmlns:a16="http://schemas.microsoft.com/office/drawing/2014/main" val="1747044865"/>
                    </a:ext>
                  </a:extLst>
                </a:gridCol>
                <a:gridCol w="3067892">
                  <a:extLst>
                    <a:ext uri="{9D8B030D-6E8A-4147-A177-3AD203B41FA5}">
                      <a16:colId xmlns:a16="http://schemas.microsoft.com/office/drawing/2014/main" val="1244834548"/>
                    </a:ext>
                  </a:extLst>
                </a:gridCol>
              </a:tblGrid>
              <a:tr h="473235">
                <a:tc>
                  <a:txBody>
                    <a:bodyPr/>
                    <a:lstStyle/>
                    <a:p>
                      <a:r>
                        <a:rPr lang="zh-TW" altLang="en-US" sz="1800" dirty="0">
                          <a:latin typeface="微軟正黑體" panose="020B0604030504040204" pitchFamily="34" charset="-120"/>
                          <a:ea typeface="微軟正黑體" panose="020B0604030504040204" pitchFamily="34" charset="-120"/>
                        </a:rPr>
                        <a:t>方式</a:t>
                      </a:r>
                    </a:p>
                  </a:txBody>
                  <a:tcPr/>
                </a:tc>
                <a:tc>
                  <a:txBody>
                    <a:bodyPr/>
                    <a:lstStyle/>
                    <a:p>
                      <a:r>
                        <a:rPr lang="zh-TW" altLang="en-US" sz="1800" dirty="0">
                          <a:latin typeface="微軟正黑體" panose="020B0604030504040204" pitchFamily="34" charset="-120"/>
                          <a:ea typeface="微軟正黑體" panose="020B0604030504040204" pitchFamily="34" charset="-120"/>
                        </a:rPr>
                        <a:t>優點</a:t>
                      </a:r>
                    </a:p>
                  </a:txBody>
                  <a:tcPr/>
                </a:tc>
                <a:tc>
                  <a:txBody>
                    <a:bodyPr/>
                    <a:lstStyle/>
                    <a:p>
                      <a:r>
                        <a:rPr lang="zh-TW" altLang="en-US" sz="1800" dirty="0">
                          <a:latin typeface="微軟正黑體" panose="020B0604030504040204" pitchFamily="34" charset="-120"/>
                          <a:ea typeface="微軟正黑體" panose="020B0604030504040204" pitchFamily="34" charset="-120"/>
                        </a:rPr>
                        <a:t>缺點</a:t>
                      </a:r>
                    </a:p>
                  </a:txBody>
                  <a:tcPr/>
                </a:tc>
                <a:tc>
                  <a:txBody>
                    <a:bodyPr/>
                    <a:lstStyle/>
                    <a:p>
                      <a:r>
                        <a:rPr lang="zh-TW" altLang="en-US" sz="1800" dirty="0">
                          <a:latin typeface="微軟正黑體" panose="020B0604030504040204" pitchFamily="34" charset="-120"/>
                          <a:ea typeface="微軟正黑體" panose="020B0604030504040204" pitchFamily="34" charset="-120"/>
                        </a:rPr>
                        <a:t>可行性評估</a:t>
                      </a:r>
                    </a:p>
                  </a:txBody>
                  <a:tcPr/>
                </a:tc>
                <a:extLst>
                  <a:ext uri="{0D108BD9-81ED-4DB2-BD59-A6C34878D82A}">
                    <a16:rowId xmlns:a16="http://schemas.microsoft.com/office/drawing/2014/main" val="1361938782"/>
                  </a:ext>
                </a:extLst>
              </a:tr>
              <a:tr h="1137631">
                <a:tc>
                  <a:txBody>
                    <a:bodyPr/>
                    <a:lstStyle/>
                    <a:p>
                      <a:pPr marL="176213" indent="-176213"/>
                      <a:r>
                        <a:rPr lang="en-US" altLang="zh-TW" sz="1600" b="1" dirty="0">
                          <a:solidFill>
                            <a:schemeClr val="tx1"/>
                          </a:solidFill>
                          <a:latin typeface="微軟正黑體" panose="020B0604030504040204" pitchFamily="34" charset="-120"/>
                          <a:ea typeface="微軟正黑體" panose="020B0604030504040204" pitchFamily="34" charset="-120"/>
                        </a:rPr>
                        <a:t>5.</a:t>
                      </a:r>
                      <a:r>
                        <a:rPr lang="zh-TW" altLang="en-US" sz="1600" b="1" dirty="0">
                          <a:solidFill>
                            <a:schemeClr val="tx1"/>
                          </a:solidFill>
                          <a:latin typeface="微軟正黑體" panose="020B0604030504040204" pitchFamily="34" charset="-120"/>
                          <a:ea typeface="微軟正黑體" panose="020B0604030504040204" pitchFamily="34" charset="-120"/>
                        </a:rPr>
                        <a:t>綜院後方常聚集地點的圍牆改簍空欄杆</a:t>
                      </a:r>
                      <a:endParaRPr lang="en-US" altLang="zh-TW" sz="1600" b="1" dirty="0">
                        <a:solidFill>
                          <a:schemeClr val="tx1"/>
                        </a:solidFill>
                        <a:latin typeface="微軟正黑體" panose="020B0604030504040204" pitchFamily="34" charset="-120"/>
                        <a:ea typeface="微軟正黑體" panose="020B0604030504040204" pitchFamily="34" charset="-120"/>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減少建物遮蔽，經過民眾可直接看到是否有犬隻。</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視線及通風改善可減少犬隻停留意願。</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建物變更工程浩大，經費高、時間長，大概在改善前犬隻已因工程施作移往他處</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是否影響通道行走及消防安全要再確認。</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總務處內部先評估，</a:t>
                      </a:r>
                      <a:r>
                        <a:rPr lang="zh-TW" altLang="en-US" sz="1600" b="1" kern="1200" dirty="0">
                          <a:solidFill>
                            <a:schemeClr val="tx1"/>
                          </a:solidFill>
                          <a:latin typeface="微軟正黑體" panose="020B0604030504040204" pitchFamily="34" charset="-120"/>
                          <a:ea typeface="微軟正黑體" panose="020B0604030504040204" pitchFamily="34" charset="-120"/>
                          <a:cs typeface="+mn-cs"/>
                        </a:rPr>
                        <a:t>短期應難執行</a:t>
                      </a: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543485177"/>
                  </a:ext>
                </a:extLst>
              </a:tr>
              <a:tr h="1137631">
                <a:tc>
                  <a:txBody>
                    <a:bodyPr/>
                    <a:lstStyle/>
                    <a:p>
                      <a:pPr marL="176213" indent="-176213"/>
                      <a:r>
                        <a:rPr lang="en-US" altLang="zh-TW" sz="1600" b="1" dirty="0">
                          <a:solidFill>
                            <a:schemeClr val="tx1"/>
                          </a:solidFill>
                          <a:latin typeface="微軟正黑體" panose="020B0604030504040204" pitchFamily="34" charset="-120"/>
                          <a:ea typeface="微軟正黑體" panose="020B0604030504040204" pitchFamily="34" charset="-120"/>
                        </a:rPr>
                        <a:t>6.</a:t>
                      </a:r>
                      <a:r>
                        <a:rPr lang="zh-TW" altLang="en-US" sz="1600" b="1" dirty="0">
                          <a:solidFill>
                            <a:schemeClr val="tx1"/>
                          </a:solidFill>
                          <a:latin typeface="微軟正黑體" panose="020B0604030504040204" pitchFamily="34" charset="-120"/>
                          <a:ea typeface="微軟正黑體" panose="020B0604030504040204" pitchFamily="34" charset="-120"/>
                        </a:rPr>
                        <a:t>夜間或清晨捕犬</a:t>
                      </a:r>
                      <a:endParaRPr lang="en-US" altLang="zh-TW" sz="1600" b="1" dirty="0">
                        <a:solidFill>
                          <a:schemeClr val="tx1"/>
                        </a:solidFill>
                        <a:latin typeface="微軟正黑體" panose="020B0604030504040204" pitchFamily="34" charset="-120"/>
                        <a:ea typeface="微軟正黑體" panose="020B0604030504040204" pitchFamily="34" charset="-120"/>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犬隻多在固定位點休息，改變捕犬時間希望能增加成功機率。</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夜間人員視線沒犬隻好，容易出意外。</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動保處配合度要協調，常態加班難以長期連續執行。</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清晨執行較有機會，但人力問題要先討論。</a:t>
                      </a:r>
                    </a:p>
                  </a:txBody>
                  <a:tcPr/>
                </a:tc>
                <a:extLst>
                  <a:ext uri="{0D108BD9-81ED-4DB2-BD59-A6C34878D82A}">
                    <a16:rowId xmlns:a16="http://schemas.microsoft.com/office/drawing/2014/main" val="3481904891"/>
                  </a:ext>
                </a:extLst>
              </a:tr>
              <a:tr h="928067">
                <a:tc>
                  <a:txBody>
                    <a:bodyPr/>
                    <a:lstStyle/>
                    <a:p>
                      <a:pPr marL="176213" indent="-176213"/>
                      <a:r>
                        <a:rPr lang="en-US" altLang="zh-TW" sz="1600" b="1" dirty="0">
                          <a:solidFill>
                            <a:schemeClr val="tx1"/>
                          </a:solidFill>
                          <a:latin typeface="微軟正黑體" panose="020B0604030504040204" pitchFamily="34" charset="-120"/>
                          <a:ea typeface="微軟正黑體" panose="020B0604030504040204" pitchFamily="34" charset="-120"/>
                        </a:rPr>
                        <a:t>7.</a:t>
                      </a:r>
                      <a:r>
                        <a:rPr lang="zh-TW" altLang="en-US" sz="1600" b="1" dirty="0">
                          <a:solidFill>
                            <a:schemeClr val="tx1"/>
                          </a:solidFill>
                          <a:latin typeface="微軟正黑體" panose="020B0604030504040204" pitchFamily="34" charset="-120"/>
                          <a:ea typeface="微軟正黑體" panose="020B0604030504040204" pitchFamily="34" charset="-120"/>
                        </a:rPr>
                        <a:t>移動性攝影機或相機設置</a:t>
                      </a:r>
                      <a:endParaRPr lang="en-US" altLang="zh-TW" sz="1600" b="1" dirty="0">
                        <a:solidFill>
                          <a:schemeClr val="tx1"/>
                        </a:solidFill>
                        <a:latin typeface="微軟正黑體" panose="020B0604030504040204" pitchFamily="34" charset="-120"/>
                        <a:ea typeface="微軟正黑體" panose="020B0604030504040204" pitchFamily="34" charset="-120"/>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可機動調整位置</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一些難以設置固定攝影機位點可以輔助監控</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設備可能被偷或破壞。</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設備管理與養護人力來源不明。</a:t>
                      </a: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後續管理校區流浪動物及野生動物調查可用</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可為</a:t>
                      </a:r>
                      <a:r>
                        <a:rPr lang="zh-TW" altLang="en-US" sz="1600" b="1" kern="1200" dirty="0">
                          <a:solidFill>
                            <a:schemeClr val="tx1"/>
                          </a:solidFill>
                          <a:latin typeface="微軟正黑體" panose="020B0604030504040204" pitchFamily="34" charset="-120"/>
                          <a:ea typeface="微軟正黑體" panose="020B0604030504040204" pitchFamily="34" charset="-120"/>
                          <a:cs typeface="+mn-cs"/>
                        </a:rPr>
                        <a:t>未來推動方向</a:t>
                      </a: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1304064921"/>
                  </a:ext>
                </a:extLst>
              </a:tr>
              <a:tr h="1347195">
                <a:tc>
                  <a:txBody>
                    <a:bodyPr/>
                    <a:lstStyle/>
                    <a:p>
                      <a:pPr marL="176213" indent="-176213"/>
                      <a:r>
                        <a:rPr lang="en-US" altLang="zh-TW" sz="1600" b="1" dirty="0">
                          <a:solidFill>
                            <a:schemeClr val="tx1"/>
                          </a:solidFill>
                          <a:latin typeface="微軟正黑體" panose="020B0604030504040204" pitchFamily="34" charset="-120"/>
                          <a:ea typeface="微軟正黑體" panose="020B0604030504040204" pitchFamily="34" charset="-120"/>
                        </a:rPr>
                        <a:t>8.</a:t>
                      </a:r>
                      <a:r>
                        <a:rPr lang="zh-TW" altLang="en-US" sz="1600" b="1" dirty="0">
                          <a:solidFill>
                            <a:schemeClr val="tx1"/>
                          </a:solidFill>
                          <a:latin typeface="微軟正黑體" panose="020B0604030504040204" pitchFamily="34" charset="-120"/>
                          <a:ea typeface="微軟正黑體" panose="020B0604030504040204" pitchFamily="34" charset="-120"/>
                        </a:rPr>
                        <a:t> 收編遊民照顧犬隻</a:t>
                      </a:r>
                      <a:endParaRPr lang="en-US" altLang="zh-TW" sz="1600" b="1" dirty="0">
                        <a:solidFill>
                          <a:schemeClr val="tx1"/>
                        </a:solidFill>
                        <a:latin typeface="微軟正黑體" panose="020B0604030504040204" pitchFamily="34" charset="-120"/>
                        <a:ea typeface="微軟正黑體" panose="020B0604030504040204" pitchFamily="34" charset="-120"/>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使犬隻跟遊民可直接受校方監管</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人有地方休息，狗也不會危害環境</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校方可能被要求付飼養費用。</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遊民難以掌控可能增加犬隻數量或是有其他脫序事件發生。</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山下校區沒有位置，山上校區難以監控且有生態問題。</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後續可預期危害太多，</a:t>
                      </a:r>
                      <a:r>
                        <a:rPr lang="zh-TW" altLang="en-US" sz="1600" b="1" kern="1200" dirty="0">
                          <a:solidFill>
                            <a:schemeClr val="tx1"/>
                          </a:solidFill>
                          <a:latin typeface="微軟正黑體" panose="020B0604030504040204" pitchFamily="34" charset="-120"/>
                          <a:ea typeface="微軟正黑體" panose="020B0604030504040204" pitchFamily="34" charset="-120"/>
                          <a:cs typeface="+mn-cs"/>
                        </a:rPr>
                        <a:t>不考慮</a:t>
                      </a: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a:t>
                      </a:r>
                    </a:p>
                  </a:txBody>
                  <a:tcPr/>
                </a:tc>
                <a:extLst>
                  <a:ext uri="{0D108BD9-81ED-4DB2-BD59-A6C34878D82A}">
                    <a16:rowId xmlns:a16="http://schemas.microsoft.com/office/drawing/2014/main" val="1434192029"/>
                  </a:ext>
                </a:extLst>
              </a:tr>
              <a:tr h="718504">
                <a:tc>
                  <a:txBody>
                    <a:bodyPr/>
                    <a:lstStyle/>
                    <a:p>
                      <a:pPr marL="176213" indent="-176213"/>
                      <a:r>
                        <a:rPr lang="en-US" altLang="zh-TW" sz="1600" b="1" dirty="0">
                          <a:solidFill>
                            <a:schemeClr val="tx1"/>
                          </a:solidFill>
                          <a:latin typeface="微軟正黑體" panose="020B0604030504040204" pitchFamily="34" charset="-120"/>
                          <a:ea typeface="微軟正黑體" panose="020B0604030504040204" pitchFamily="34" charset="-120"/>
                        </a:rPr>
                        <a:t>9.</a:t>
                      </a:r>
                      <a:r>
                        <a:rPr lang="zh-TW" altLang="en-US" sz="1600" b="1" dirty="0">
                          <a:solidFill>
                            <a:schemeClr val="tx1"/>
                          </a:solidFill>
                          <a:latin typeface="微軟正黑體" panose="020B0604030504040204" pitchFamily="34" charset="-120"/>
                          <a:ea typeface="微軟正黑體" panose="020B0604030504040204" pitchFamily="34" charset="-120"/>
                        </a:rPr>
                        <a:t>撤銷李女士學位</a:t>
                      </a:r>
                      <a:endParaRPr lang="en-US" altLang="zh-TW" sz="1600" b="1" dirty="0">
                        <a:solidFill>
                          <a:schemeClr val="tx1"/>
                        </a:solidFill>
                        <a:latin typeface="微軟正黑體" panose="020B0604030504040204" pitchFamily="34" charset="-120"/>
                        <a:ea typeface="微軟正黑體" panose="020B0604030504040204" pitchFamily="34" charset="-120"/>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減少李女士對校譽危害</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撤銷學位的理由沒有危害校園這項</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隨意撤銷學位影響學術獨立性</a:t>
                      </a:r>
                      <a:endParaRPr lang="en-US" altLang="zh-TW" sz="1400" b="0" kern="1200" dirty="0">
                        <a:solidFill>
                          <a:schemeClr val="tx1"/>
                        </a:solidFill>
                        <a:latin typeface="微軟正黑體" panose="020B0604030504040204" pitchFamily="34" charset="-120"/>
                        <a:ea typeface="微軟正黑體" panose="020B0604030504040204" pitchFamily="34" charset="-120"/>
                        <a:cs typeface="+mn-cs"/>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無可依據條文</a:t>
                      </a:r>
                      <a:r>
                        <a:rPr lang="zh-TW" altLang="en-US" sz="1400" b="1" kern="1200" dirty="0">
                          <a:solidFill>
                            <a:schemeClr val="tx1"/>
                          </a:solidFill>
                          <a:latin typeface="微軟正黑體" panose="020B0604030504040204" pitchFamily="34" charset="-120"/>
                          <a:ea typeface="微軟正黑體" panose="020B0604030504040204" pitchFamily="34" charset="-120"/>
                          <a:cs typeface="+mn-cs"/>
                        </a:rPr>
                        <a:t>，不考慮</a:t>
                      </a:r>
                    </a:p>
                  </a:txBody>
                  <a:tcPr/>
                </a:tc>
                <a:extLst>
                  <a:ext uri="{0D108BD9-81ED-4DB2-BD59-A6C34878D82A}">
                    <a16:rowId xmlns:a16="http://schemas.microsoft.com/office/drawing/2014/main" val="2079831980"/>
                  </a:ext>
                </a:extLst>
              </a:tr>
            </a:tbl>
          </a:graphicData>
        </a:graphic>
      </p:graphicFrame>
    </p:spTree>
    <p:extLst>
      <p:ext uri="{BB962C8B-B14F-4D97-AF65-F5344CB8AC3E}">
        <p14:creationId xmlns:p14="http://schemas.microsoft.com/office/powerpoint/2010/main" val="1134153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2" cstate="print">
            <a:extLst>
              <a:ext uri="{28A0092B-C50C-407E-A947-70E740481C1C}">
                <a14:useLocalDpi xmlns:a14="http://schemas.microsoft.com/office/drawing/2010/main" val="0"/>
              </a:ext>
            </a:extLst>
          </a:blip>
          <a:srcRect b="14458"/>
          <a:stretch/>
        </p:blipFill>
        <p:spPr>
          <a:xfrm>
            <a:off x="7491779" y="4731869"/>
            <a:ext cx="3313967" cy="2126131"/>
          </a:xfrm>
          <a:prstGeom prst="rect">
            <a:avLst/>
          </a:prstGeom>
        </p:spPr>
      </p:pic>
      <p:sp>
        <p:nvSpPr>
          <p:cNvPr id="5" name="直排標題 4">
            <a:extLst>
              <a:ext uri="{FF2B5EF4-FFF2-40B4-BE49-F238E27FC236}">
                <a16:creationId xmlns:a16="http://schemas.microsoft.com/office/drawing/2014/main" id="{E9D17B64-2DD5-4282-B345-09FADE26F7D9}"/>
              </a:ext>
            </a:extLst>
          </p:cNvPr>
          <p:cNvSpPr>
            <a:spLocks noGrp="1"/>
          </p:cNvSpPr>
          <p:nvPr>
            <p:ph type="title"/>
          </p:nvPr>
        </p:nvSpPr>
        <p:spPr/>
        <p:txBody>
          <a:bodyPr>
            <a:normAutofit fontScale="90000"/>
          </a:bodyPr>
          <a:lstStyle/>
          <a:p>
            <a:r>
              <a:rPr lang="zh-TW" altLang="en-US" dirty="0">
                <a:ln w="12700">
                  <a:solidFill>
                    <a:schemeClr val="tx1">
                      <a:lumMod val="95000"/>
                      <a:lumOff val="5000"/>
                      <a:alpha val="36000"/>
                    </a:schemeClr>
                  </a:solidFill>
                </a:ln>
                <a:solidFill>
                  <a:schemeClr val="tx1"/>
                </a:solidFill>
                <a:ea typeface="華康圓體 Std W9" panose="02000900000000000000" pitchFamily="50" charset="-120"/>
                <a:cs typeface="+mn-cs"/>
              </a:rPr>
              <a:t>主持人結論</a:t>
            </a:r>
          </a:p>
        </p:txBody>
      </p:sp>
      <p:sp>
        <p:nvSpPr>
          <p:cNvPr id="2" name="投影片編號版面配置區 1">
            <a:extLst>
              <a:ext uri="{FF2B5EF4-FFF2-40B4-BE49-F238E27FC236}">
                <a16:creationId xmlns:a16="http://schemas.microsoft.com/office/drawing/2014/main" id="{9E43A7B5-F853-4674-91D1-5FB874E8D152}"/>
              </a:ext>
            </a:extLst>
          </p:cNvPr>
          <p:cNvSpPr>
            <a:spLocks noGrp="1"/>
          </p:cNvSpPr>
          <p:nvPr>
            <p:ph type="sldNum" sz="quarter" idx="10"/>
          </p:nvPr>
        </p:nvSpPr>
        <p:spPr/>
        <p:txBody>
          <a:bodyPr/>
          <a:lstStyle/>
          <a:p>
            <a:pPr algn="r"/>
            <a:fld id="{B797FFDA-F269-40CB-82F3-D9C1208CF244}" type="slidenum">
              <a:rPr lang="zh-TW" altLang="en-US" smtClean="0"/>
              <a:pPr algn="r"/>
              <a:t>16</a:t>
            </a:fld>
            <a:r>
              <a:rPr lang="zh-TW" altLang="en-US"/>
              <a:t>  </a:t>
            </a:r>
            <a:endParaRPr lang="zh-TW" altLang="en-US" dirty="0"/>
          </a:p>
        </p:txBody>
      </p:sp>
      <p:sp>
        <p:nvSpPr>
          <p:cNvPr id="13" name="剪去對角線角落矩形 12"/>
          <p:cNvSpPr/>
          <p:nvPr/>
        </p:nvSpPr>
        <p:spPr>
          <a:xfrm>
            <a:off x="555791" y="1063062"/>
            <a:ext cx="10388727" cy="3623238"/>
          </a:xfrm>
          <a:prstGeom prst="snip2DiagRect">
            <a:avLst>
              <a:gd name="adj1" fmla="val 0"/>
              <a:gd name="adj2" fmla="val 16667"/>
            </a:avLst>
          </a:prstGeom>
          <a:solidFill>
            <a:srgbClr val="D4C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zh-TW" altLang="en-US" sz="2400" b="1" dirty="0">
                <a:solidFill>
                  <a:schemeClr val="tx1"/>
                </a:solidFill>
                <a:latin typeface="微軟正黑體" panose="020B0604030504040204" pitchFamily="34" charset="-120"/>
                <a:ea typeface="微軟正黑體" panose="020B0604030504040204" pitchFamily="34" charset="-120"/>
              </a:rPr>
              <a:t>謝謝大家今天踴躍出席、並提出非常多建議並參與討論。</a:t>
            </a:r>
          </a:p>
          <a:p>
            <a:pPr marL="342900" indent="-342900">
              <a:buFont typeface="Arial" panose="020B0604020202020204" pitchFamily="34" charset="0"/>
              <a:buChar char="•"/>
            </a:pPr>
            <a:r>
              <a:rPr lang="zh-TW" altLang="en-US" sz="2400" b="1" dirty="0">
                <a:solidFill>
                  <a:schemeClr val="tx1"/>
                </a:solidFill>
                <a:latin typeface="微軟正黑體" panose="020B0604030504040204" pitchFamily="34" charset="-120"/>
                <a:ea typeface="微軟正黑體" panose="020B0604030504040204" pitchFamily="34" charset="-120"/>
              </a:rPr>
              <a:t>政大校園幅員廣大，且是無圍牆、無設防的開放空間，犬隻與人可隨意進出，四處串逃，不易杜絕。且無法</a:t>
            </a:r>
            <a:r>
              <a:rPr lang="en-US" altLang="zh-TW" sz="2400" b="1" dirty="0">
                <a:solidFill>
                  <a:schemeClr val="tx1"/>
                </a:solidFill>
                <a:latin typeface="微軟正黑體" panose="020B0604030504040204" pitchFamily="34" charset="-120"/>
                <a:ea typeface="微軟正黑體" panose="020B0604030504040204" pitchFamily="34" charset="-120"/>
              </a:rPr>
              <a:t>24</a:t>
            </a:r>
            <a:r>
              <a:rPr lang="zh-TW" altLang="en-US" sz="2400" b="1" dirty="0">
                <a:solidFill>
                  <a:schemeClr val="tx1"/>
                </a:solidFill>
                <a:latin typeface="微軟正黑體" panose="020B0604030504040204" pitchFamily="34" charset="-120"/>
                <a:ea typeface="微軟正黑體" panose="020B0604030504040204" pitchFamily="34" charset="-120"/>
              </a:rPr>
              <a:t>小時、四處警戒。</a:t>
            </a:r>
            <a:endParaRPr lang="en-US" altLang="zh-TW" sz="2400" b="1" dirty="0">
              <a:solidFill>
                <a:schemeClr val="tx1"/>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400" b="1" dirty="0">
                <a:solidFill>
                  <a:schemeClr val="tx1"/>
                </a:solidFill>
                <a:latin typeface="微軟正黑體" panose="020B0604030504040204" pitchFamily="34" charset="-120"/>
                <a:ea typeface="微軟正黑體" panose="020B0604030504040204" pitchFamily="34" charset="-120"/>
              </a:rPr>
              <a:t>大家聽完後對目前學校的各種做法應該有更深入、全面性的了解。雖然對校園犬隻問題的各種措施幾乎都失敗，但也更理解。</a:t>
            </a:r>
          </a:p>
          <a:p>
            <a:pPr marL="342900" indent="-342900">
              <a:buFont typeface="Arial" panose="020B0604020202020204" pitchFamily="34" charset="0"/>
              <a:buChar char="•"/>
            </a:pPr>
            <a:r>
              <a:rPr lang="zh-TW" altLang="en-US" sz="2400" b="1" dirty="0">
                <a:solidFill>
                  <a:schemeClr val="tx1"/>
                </a:solidFill>
                <a:latin typeface="微軟正黑體" panose="020B0604030504040204" pitchFamily="34" charset="-120"/>
                <a:ea typeface="微軟正黑體" panose="020B0604030504040204" pitchFamily="34" charset="-120"/>
              </a:rPr>
              <a:t>雖然很無奈的即使透過今天的簡報與討論，與會人士對校園浪犬問題還是找不到一勞永逸的方法，真的是像無解的難題。</a:t>
            </a:r>
          </a:p>
          <a:p>
            <a:pPr marL="342900" indent="-342900">
              <a:buFont typeface="Arial" panose="020B0604020202020204" pitchFamily="34" charset="0"/>
              <a:buChar char="•"/>
            </a:pPr>
            <a:r>
              <a:rPr lang="zh-TW" altLang="en-US" sz="2400" b="1" dirty="0">
                <a:solidFill>
                  <a:schemeClr val="tx1"/>
                </a:solidFill>
                <a:latin typeface="微軟正黑體" panose="020B0604030504040204" pitchFamily="34" charset="-120"/>
                <a:ea typeface="微軟正黑體" panose="020B0604030504040204" pitchFamily="34" charset="-120"/>
              </a:rPr>
              <a:t>總務處仍會持續嘗試試各種方法，也歡迎之後大家持續提供建議供總務處執行之參考。</a:t>
            </a:r>
          </a:p>
          <a:p>
            <a:pPr marL="342900" indent="-342900">
              <a:buFont typeface="Arial" panose="020B0604020202020204" pitchFamily="34" charset="0"/>
              <a:buChar char="•"/>
            </a:pPr>
            <a:r>
              <a:rPr lang="zh-TW" altLang="en-US" sz="2400" b="1" dirty="0">
                <a:solidFill>
                  <a:schemeClr val="tx1"/>
                </a:solidFill>
                <a:latin typeface="微軟正黑體" panose="020B0604030504040204" pitchFamily="34" charset="-120"/>
                <a:ea typeface="微軟正黑體" panose="020B0604030504040204" pitchFamily="34" charset="-120"/>
              </a:rPr>
              <a:t>之後資訊回饋公布於總務處網頁、</a:t>
            </a:r>
            <a:r>
              <a:rPr lang="en-US" altLang="zh-TW" sz="2400" b="1" dirty="0">
                <a:solidFill>
                  <a:schemeClr val="tx1"/>
                </a:solidFill>
                <a:latin typeface="微軟正黑體" panose="020B0604030504040204" pitchFamily="34" charset="-120"/>
                <a:ea typeface="微軟正黑體" panose="020B0604030504040204" pitchFamily="34" charset="-120"/>
              </a:rPr>
              <a:t>Instagram</a:t>
            </a:r>
            <a:r>
              <a:rPr lang="zh-TW" altLang="en-US" sz="2400" b="1" dirty="0">
                <a:solidFill>
                  <a:schemeClr val="tx1"/>
                </a:solidFill>
                <a:latin typeface="微軟正黑體" panose="020B0604030504040204" pitchFamily="34" charset="-120"/>
                <a:ea typeface="微軟正黑體" panose="020B0604030504040204" pitchFamily="34" charset="-120"/>
              </a:rPr>
              <a:t>、</a:t>
            </a:r>
            <a:r>
              <a:rPr lang="en-US" altLang="zh-TW" sz="2400" b="1" dirty="0">
                <a:solidFill>
                  <a:schemeClr val="tx1"/>
                </a:solidFill>
                <a:latin typeface="微軟正黑體" panose="020B0604030504040204" pitchFamily="34" charset="-120"/>
                <a:ea typeface="微軟正黑體" panose="020B0604030504040204" pitchFamily="34" charset="-120"/>
              </a:rPr>
              <a:t>FB</a:t>
            </a:r>
            <a:r>
              <a:rPr lang="zh-TW" altLang="en-US" sz="2400" b="1" dirty="0">
                <a:solidFill>
                  <a:schemeClr val="tx1"/>
                </a:solidFill>
                <a:latin typeface="微軟正黑體" panose="020B0604030504040204" pitchFamily="34" charset="-120"/>
                <a:ea typeface="微軟正黑體" panose="020B0604030504040204" pitchFamily="34" charset="-120"/>
              </a:rPr>
              <a:t>粉絲頁</a:t>
            </a:r>
            <a:endParaRPr lang="en-US" altLang="zh-TW" sz="2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44558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排標題 4">
            <a:extLst>
              <a:ext uri="{FF2B5EF4-FFF2-40B4-BE49-F238E27FC236}">
                <a16:creationId xmlns:a16="http://schemas.microsoft.com/office/drawing/2014/main" id="{E9D17B64-2DD5-4282-B345-09FADE26F7D9}"/>
              </a:ext>
            </a:extLst>
          </p:cNvPr>
          <p:cNvSpPr>
            <a:spLocks noGrp="1"/>
          </p:cNvSpPr>
          <p:nvPr>
            <p:ph type="title"/>
          </p:nvPr>
        </p:nvSpPr>
        <p:spPr>
          <a:xfrm>
            <a:off x="-332279" y="336399"/>
            <a:ext cx="10515600" cy="497342"/>
          </a:xfrm>
        </p:spPr>
        <p:txBody>
          <a:bodyPr>
            <a:normAutofit fontScale="90000"/>
          </a:bodyPr>
          <a:lstStyle/>
          <a:p>
            <a:r>
              <a:rPr lang="en-US" altLang="zh-TW" dirty="0">
                <a:ln w="12700">
                  <a:solidFill>
                    <a:schemeClr val="tx1">
                      <a:lumMod val="95000"/>
                      <a:lumOff val="5000"/>
                      <a:alpha val="36000"/>
                    </a:schemeClr>
                  </a:solidFill>
                </a:ln>
                <a:latin typeface="華康圓體 Std W9" panose="02000900000000000000" pitchFamily="50" charset="-120"/>
                <a:ea typeface="華康圓體 Std W9" panose="02000900000000000000" pitchFamily="50" charset="-120"/>
                <a:cs typeface="+mn-cs"/>
              </a:rPr>
              <a:t>	</a:t>
            </a:r>
            <a:r>
              <a:rPr lang="zh-TW" altLang="en-US"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rPr>
              <a:t>補充：</a:t>
            </a:r>
            <a:r>
              <a:rPr lang="en-US" altLang="zh-TW"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rPr>
              <a:t>2023.04.20</a:t>
            </a:r>
            <a:r>
              <a:rPr lang="zh-TW" altLang="en-US"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rPr>
              <a:t>執行情形及成效</a:t>
            </a:r>
            <a:r>
              <a:rPr lang="en-US" altLang="zh-TW"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rPr>
              <a:t>—1</a:t>
            </a:r>
            <a:endParaRPr lang="zh-TW" altLang="en-US"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endParaRPr>
          </a:p>
        </p:txBody>
      </p:sp>
      <p:sp>
        <p:nvSpPr>
          <p:cNvPr id="2" name="投影片編號版面配置區 1">
            <a:extLst>
              <a:ext uri="{FF2B5EF4-FFF2-40B4-BE49-F238E27FC236}">
                <a16:creationId xmlns:a16="http://schemas.microsoft.com/office/drawing/2014/main" id="{9E43A7B5-F853-4674-91D1-5FB874E8D152}"/>
              </a:ext>
            </a:extLst>
          </p:cNvPr>
          <p:cNvSpPr>
            <a:spLocks noGrp="1"/>
          </p:cNvSpPr>
          <p:nvPr>
            <p:ph type="sldNum" sz="quarter" idx="10"/>
          </p:nvPr>
        </p:nvSpPr>
        <p:spPr/>
        <p:txBody>
          <a:bodyPr/>
          <a:lstStyle/>
          <a:p>
            <a:pPr algn="r"/>
            <a:fld id="{B797FFDA-F269-40CB-82F3-D9C1208CF244}" type="slidenum">
              <a:rPr lang="zh-TW" altLang="en-US" smtClean="0"/>
              <a:pPr algn="r"/>
              <a:t>17</a:t>
            </a:fld>
            <a:r>
              <a:rPr lang="zh-TW" altLang="en-US"/>
              <a:t>  </a:t>
            </a:r>
            <a:endParaRPr lang="zh-TW" altLang="en-US" dirty="0"/>
          </a:p>
        </p:txBody>
      </p:sp>
      <p:graphicFrame>
        <p:nvGraphicFramePr>
          <p:cNvPr id="3" name="表格 2">
            <a:extLst>
              <a:ext uri="{FF2B5EF4-FFF2-40B4-BE49-F238E27FC236}">
                <a16:creationId xmlns:a16="http://schemas.microsoft.com/office/drawing/2014/main" id="{B4937E1F-3EEB-4347-B7F5-4AE7A7FC3F6B}"/>
              </a:ext>
            </a:extLst>
          </p:cNvPr>
          <p:cNvGraphicFramePr>
            <a:graphicFrameLocks noGrp="1"/>
          </p:cNvGraphicFramePr>
          <p:nvPr>
            <p:extLst>
              <p:ext uri="{D42A27DB-BD31-4B8C-83A1-F6EECF244321}">
                <p14:modId xmlns:p14="http://schemas.microsoft.com/office/powerpoint/2010/main" val="2097793290"/>
              </p:ext>
            </p:extLst>
          </p:nvPr>
        </p:nvGraphicFramePr>
        <p:xfrm>
          <a:off x="694944" y="1077554"/>
          <a:ext cx="10148277" cy="5615854"/>
        </p:xfrm>
        <a:graphic>
          <a:graphicData uri="http://schemas.openxmlformats.org/drawingml/2006/table">
            <a:tbl>
              <a:tblPr firstRow="1" bandRow="1">
                <a:tableStyleId>{5C22544A-7EE6-4342-B048-85BDC9FD1C3A}</a:tableStyleId>
              </a:tblPr>
              <a:tblGrid>
                <a:gridCol w="1755933">
                  <a:extLst>
                    <a:ext uri="{9D8B030D-6E8A-4147-A177-3AD203B41FA5}">
                      <a16:colId xmlns:a16="http://schemas.microsoft.com/office/drawing/2014/main" val="2333504926"/>
                    </a:ext>
                  </a:extLst>
                </a:gridCol>
                <a:gridCol w="3808196">
                  <a:extLst>
                    <a:ext uri="{9D8B030D-6E8A-4147-A177-3AD203B41FA5}">
                      <a16:colId xmlns:a16="http://schemas.microsoft.com/office/drawing/2014/main" val="1186570865"/>
                    </a:ext>
                  </a:extLst>
                </a:gridCol>
                <a:gridCol w="4584148">
                  <a:extLst>
                    <a:ext uri="{9D8B030D-6E8A-4147-A177-3AD203B41FA5}">
                      <a16:colId xmlns:a16="http://schemas.microsoft.com/office/drawing/2014/main" val="1747044865"/>
                    </a:ext>
                  </a:extLst>
                </a:gridCol>
              </a:tblGrid>
              <a:tr h="373294">
                <a:tc>
                  <a:txBody>
                    <a:bodyPr/>
                    <a:lstStyle/>
                    <a:p>
                      <a:pPr algn="ctr"/>
                      <a:r>
                        <a:rPr lang="zh-TW" altLang="en-US" sz="1800" dirty="0">
                          <a:latin typeface="微軟正黑體" panose="020B0604030504040204" pitchFamily="34" charset="-120"/>
                          <a:ea typeface="微軟正黑體" panose="020B0604030504040204" pitchFamily="34" charset="-120"/>
                        </a:rPr>
                        <a:t>方式</a:t>
                      </a:r>
                    </a:p>
                  </a:txBody>
                  <a:tcPr/>
                </a:tc>
                <a:tc>
                  <a:txBody>
                    <a:bodyPr/>
                    <a:lstStyle/>
                    <a:p>
                      <a:pPr algn="ctr"/>
                      <a:r>
                        <a:rPr lang="zh-TW" altLang="en-US" sz="1800" dirty="0">
                          <a:latin typeface="微軟正黑體" panose="020B0604030504040204" pitchFamily="34" charset="-120"/>
                          <a:ea typeface="微軟正黑體" panose="020B0604030504040204" pitchFamily="34" charset="-120"/>
                        </a:rPr>
                        <a:t>執行情形</a:t>
                      </a:r>
                    </a:p>
                  </a:txBody>
                  <a:tcPr/>
                </a:tc>
                <a:tc>
                  <a:txBody>
                    <a:bodyPr/>
                    <a:lstStyle/>
                    <a:p>
                      <a:pPr algn="ctr"/>
                      <a:r>
                        <a:rPr lang="zh-TW" altLang="en-US" sz="1800" dirty="0">
                          <a:latin typeface="微軟正黑體" panose="020B0604030504040204" pitchFamily="34" charset="-120"/>
                          <a:ea typeface="微軟正黑體" panose="020B0604030504040204" pitchFamily="34" charset="-120"/>
                        </a:rPr>
                        <a:t>執行成效</a:t>
                      </a:r>
                    </a:p>
                  </a:txBody>
                  <a:tcPr/>
                </a:tc>
                <a:extLst>
                  <a:ext uri="{0D108BD9-81ED-4DB2-BD59-A6C34878D82A}">
                    <a16:rowId xmlns:a16="http://schemas.microsoft.com/office/drawing/2014/main" val="1361938782"/>
                  </a:ext>
                </a:extLst>
              </a:tr>
              <a:tr h="1065931">
                <a:tc>
                  <a:txBody>
                    <a:bodyPr/>
                    <a:lstStyle/>
                    <a:p>
                      <a:pPr marL="176213" indent="-176213"/>
                      <a:r>
                        <a:rPr lang="en-US" altLang="zh-TW" sz="2000" b="1" dirty="0">
                          <a:latin typeface="微軟正黑體" panose="020B0604030504040204" pitchFamily="34" charset="-120"/>
                          <a:ea typeface="微軟正黑體" panose="020B0604030504040204" pitchFamily="34" charset="-120"/>
                        </a:rPr>
                        <a:t>1.</a:t>
                      </a:r>
                      <a:r>
                        <a:rPr lang="zh-TW" altLang="en-US" sz="2000" b="1" dirty="0">
                          <a:latin typeface="微軟正黑體" panose="020B0604030504040204" pitchFamily="34" charset="-120"/>
                          <a:ea typeface="微軟正黑體" panose="020B0604030504040204" pitchFamily="34" charset="-120"/>
                        </a:rPr>
                        <a:t>塑造犬隻不友善空間</a:t>
                      </a:r>
                      <a:r>
                        <a:rPr lang="zh-TW" altLang="en-US" sz="2000" dirty="0">
                          <a:latin typeface="微軟正黑體" panose="020B0604030504040204" pitchFamily="34" charset="-120"/>
                          <a:ea typeface="微軟正黑體" panose="020B0604030504040204" pitchFamily="34" charset="-120"/>
                        </a:rPr>
                        <a:t>：</a:t>
                      </a:r>
                      <a:br>
                        <a:rPr lang="en-US" altLang="zh-TW" sz="2000" dirty="0">
                          <a:latin typeface="微軟正黑體" panose="020B0604030504040204" pitchFamily="34" charset="-120"/>
                          <a:ea typeface="微軟正黑體" panose="020B0604030504040204" pitchFamily="34" charset="-120"/>
                        </a:rPr>
                      </a:br>
                      <a:endParaRPr lang="en-US" altLang="zh-TW" sz="2000" dirty="0">
                        <a:latin typeface="微軟正黑體" panose="020B0604030504040204" pitchFamily="34" charset="-120"/>
                        <a:ea typeface="微軟正黑體" panose="020B0604030504040204" pitchFamily="34" charset="-120"/>
                      </a:endParaRPr>
                    </a:p>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常聚集區域環境清集集移除可遮蔽雜物。</a:t>
                      </a:r>
                      <a:endParaRPr lang="en-US" altLang="zh-TW" sz="2000" b="0" kern="1200" dirty="0">
                        <a:solidFill>
                          <a:schemeClr val="dk1"/>
                        </a:solidFill>
                        <a:latin typeface="微軟正黑體" panose="020B0604030504040204" pitchFamily="34" charset="-120"/>
                        <a:ea typeface="微軟正黑體" panose="020B0604030504040204" pitchFamily="34" charset="-120"/>
                        <a:cs typeface="+mn-cs"/>
                      </a:endParaRPr>
                    </a:p>
                    <a:p>
                      <a:pPr marL="171450" indent="-171450" algn="l" defTabSz="914400" rtl="0" eaLnBrk="1" latinLnBrk="0" hangingPunct="1">
                        <a:lnSpc>
                          <a:spcPct val="100000"/>
                        </a:lnSpc>
                        <a:buFont typeface="Arial" panose="020B0604020202020204" pitchFamily="34" charset="0"/>
                        <a:buChar char="•"/>
                      </a:pP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常聚集區域每週</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2</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次使用漂白水消毒環境及噴灑香茅驅蟲製劑。（綜合院館）</a:t>
                      </a:r>
                      <a:endParaRPr lang="en-US" altLang="zh-TW" sz="2000" b="0" kern="1200" dirty="0">
                        <a:solidFill>
                          <a:schemeClr val="dk1"/>
                        </a:solidFill>
                        <a:latin typeface="微軟正黑體" panose="020B0604030504040204" pitchFamily="34" charset="-120"/>
                        <a:ea typeface="微軟正黑體" panose="020B0604030504040204" pitchFamily="34" charset="-120"/>
                        <a:cs typeface="+mn-cs"/>
                      </a:endParaRPr>
                    </a:p>
                  </a:txBody>
                  <a:tcPr/>
                </a:tc>
                <a:tc rowSpan="4">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000" b="0" dirty="0">
                          <a:latin typeface="微軟正黑體" panose="020B0604030504040204" pitchFamily="34" charset="-120"/>
                          <a:ea typeface="微軟正黑體" panose="020B0604030504040204" pitchFamily="34" charset="-120"/>
                        </a:rPr>
                        <a:t>使用漂白水及香茅驅蟲劑之後，犬隻確實停留在綜院後方時間變短。但深夜跟清晨時仍有發現犬群在綜院館後方出現。</a:t>
                      </a:r>
                      <a:endParaRPr lang="en-US" altLang="zh-TW" sz="2000" b="0" dirty="0">
                        <a:latin typeface="微軟正黑體" panose="020B0604030504040204" pitchFamily="34" charset="-120"/>
                        <a:ea typeface="微軟正黑體" panose="020B0604030504040204" pitchFamily="34" charset="-12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000" b="0" dirty="0">
                          <a:latin typeface="微軟正黑體" panose="020B0604030504040204" pitchFamily="34" charset="-120"/>
                          <a:ea typeface="微軟正黑體" panose="020B0604030504040204" pitchFamily="34" charset="-120"/>
                        </a:rPr>
                        <a:t>攝影機增設完成後，李女士出現在綜院館後方次數大減，近期收到同仁回報較常出現在抽水站停車場週邊。</a:t>
                      </a:r>
                      <a:endParaRPr lang="en-US" altLang="zh-TW" sz="2000" b="0" dirty="0">
                        <a:latin typeface="微軟正黑體" panose="020B0604030504040204" pitchFamily="34" charset="-120"/>
                        <a:ea typeface="微軟正黑體" panose="020B0604030504040204" pitchFamily="34" charset="-12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感應燈應有助於夜間行走安全以及減少犬群在周邊逗留意願。</a:t>
                      </a:r>
                      <a:endParaRPr lang="en-US" altLang="zh-TW" sz="2000" b="0" kern="1200" dirty="0">
                        <a:solidFill>
                          <a:schemeClr val="dk1"/>
                        </a:solidFill>
                        <a:latin typeface="微軟正黑體" panose="020B0604030504040204" pitchFamily="34" charset="-120"/>
                        <a:ea typeface="微軟正黑體" panose="020B0604030504040204" pitchFamily="34" charset="-120"/>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李女跟犬群清晨跟傍晚會在河堤及堤外棒球場周邊行動。</a:t>
                      </a:r>
                      <a:endParaRPr lang="en-US" altLang="zh-TW" sz="2000" b="0" kern="1200" dirty="0">
                        <a:solidFill>
                          <a:schemeClr val="dk1"/>
                        </a:solidFill>
                        <a:latin typeface="微軟正黑體" panose="020B0604030504040204" pitchFamily="34" charset="-120"/>
                        <a:ea typeface="微軟正黑體" panose="020B0604030504040204" pitchFamily="34" charset="-120"/>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雨天時有同學回報在綜院後方延廊看到李女士跟犬群。</a:t>
                      </a:r>
                    </a:p>
                  </a:txBody>
                  <a:tcPr/>
                </a:tc>
                <a:extLst>
                  <a:ext uri="{0D108BD9-81ED-4DB2-BD59-A6C34878D82A}">
                    <a16:rowId xmlns:a16="http://schemas.microsoft.com/office/drawing/2014/main" val="3904385710"/>
                  </a:ext>
                </a:extLst>
              </a:tr>
              <a:tr h="798576">
                <a:tc>
                  <a:txBody>
                    <a:bodyPr/>
                    <a:lstStyle/>
                    <a:p>
                      <a:pPr marL="176213" indent="-176213"/>
                      <a:r>
                        <a:rPr lang="en-US" altLang="zh-TW" sz="2000" b="1" dirty="0">
                          <a:latin typeface="微軟正黑體" panose="020B0604030504040204" pitchFamily="34" charset="-120"/>
                          <a:ea typeface="微軟正黑體" panose="020B0604030504040204" pitchFamily="34" charset="-120"/>
                        </a:rPr>
                        <a:t>2.</a:t>
                      </a:r>
                      <a:r>
                        <a:rPr lang="zh-TW" altLang="en-US" sz="2000" b="1" dirty="0">
                          <a:latin typeface="微軟正黑體" panose="020B0604030504040204" pitchFamily="34" charset="-120"/>
                          <a:ea typeface="微軟正黑體" panose="020B0604030504040204" pitchFamily="34" charset="-120"/>
                        </a:rPr>
                        <a:t>設立即時監視系統</a:t>
                      </a:r>
                      <a:endParaRPr lang="en-US" altLang="zh-TW" sz="2000" b="0" dirty="0">
                        <a:latin typeface="微軟正黑體" panose="020B0604030504040204" pitchFamily="34" charset="-120"/>
                        <a:ea typeface="微軟正黑體" panose="020B0604030504040204" pitchFamily="34" charset="-120"/>
                      </a:endParaRPr>
                    </a:p>
                  </a:txBody>
                  <a:tcPr/>
                </a:tc>
                <a:tc>
                  <a:txBody>
                    <a:bodyPr/>
                    <a:lstStyle/>
                    <a:p>
                      <a:pPr marL="171450" indent="-171450">
                        <a:lnSpc>
                          <a:spcPct val="100000"/>
                        </a:lnSpc>
                        <a:buFont typeface="Arial" panose="020B0604020202020204" pitchFamily="34" charset="0"/>
                        <a:buChar char="•"/>
                      </a:pP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易發生犬隻滋事地點設置監視器。（綜院南棟）</a:t>
                      </a:r>
                      <a:endParaRPr lang="en-US" altLang="zh-TW" sz="2000" b="0" kern="1200" dirty="0">
                        <a:solidFill>
                          <a:schemeClr val="dk1"/>
                        </a:solidFill>
                        <a:latin typeface="微軟正黑體" panose="020B0604030504040204" pitchFamily="34" charset="-120"/>
                        <a:ea typeface="微軟正黑體" panose="020B0604030504040204" pitchFamily="34" charset="-120"/>
                        <a:cs typeface="+mn-cs"/>
                      </a:endParaRPr>
                    </a:p>
                    <a:p>
                      <a:pPr marL="171450" indent="-171450">
                        <a:lnSpc>
                          <a:spcPct val="100000"/>
                        </a:lnSpc>
                        <a:buFont typeface="Arial" panose="020B0604020202020204" pitchFamily="34" charset="0"/>
                        <a:buChar char="•"/>
                      </a:pP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總務處設置監控節點，部份區段監視器可直接調閱。</a:t>
                      </a:r>
                    </a:p>
                  </a:txBody>
                  <a:tcPr/>
                </a:tc>
                <a:tc vMerge="1">
                  <a:txBody>
                    <a:bodyPr/>
                    <a:lstStyle/>
                    <a:p>
                      <a:pPr marL="171450" indent="-171450">
                        <a:lnSpc>
                          <a:spcPct val="100000"/>
                        </a:lnSpc>
                        <a:buFont typeface="Arial" panose="020B0604020202020204" pitchFamily="34" charset="0"/>
                        <a:buChar char="•"/>
                      </a:pPr>
                      <a:endParaRPr lang="zh-TW" altLang="en-US" sz="1400" b="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3756735675"/>
                  </a:ext>
                </a:extLst>
              </a:tr>
              <a:tr h="295161">
                <a:tc>
                  <a:txBody>
                    <a:bodyPr/>
                    <a:lstStyle/>
                    <a:p>
                      <a:pPr marL="176213" indent="-176213"/>
                      <a:r>
                        <a:rPr lang="en-US" altLang="zh-TW" sz="2000" b="1" kern="1200" dirty="0">
                          <a:solidFill>
                            <a:schemeClr val="dk1"/>
                          </a:solidFill>
                          <a:latin typeface="微軟正黑體" panose="020B0604030504040204" pitchFamily="34" charset="-120"/>
                          <a:ea typeface="微軟正黑體" panose="020B0604030504040204" pitchFamily="34" charset="-120"/>
                          <a:cs typeface="+mn-cs"/>
                        </a:rPr>
                        <a:t>3.</a:t>
                      </a:r>
                      <a:r>
                        <a:rPr lang="zh-TW" altLang="en-US" sz="2000" b="1" kern="1200" dirty="0">
                          <a:solidFill>
                            <a:schemeClr val="dk1"/>
                          </a:solidFill>
                          <a:latin typeface="微軟正黑體" panose="020B0604030504040204" pitchFamily="34" charset="-120"/>
                          <a:ea typeface="微軟正黑體" panose="020B0604030504040204" pitchFamily="34" charset="-120"/>
                          <a:cs typeface="+mn-cs"/>
                        </a:rPr>
                        <a:t>行政及現場人員每日巡查狗隻聚集熱點</a:t>
                      </a:r>
                      <a:endParaRPr lang="zh-TW" altLang="en-US" sz="2000" b="0"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171450" lvl="1" indent="-171450" algn="l" defTabSz="914400" rtl="0" eaLnBrk="1" latinLnBrk="0" hangingPunct="1">
                        <a:lnSpc>
                          <a:spcPct val="100000"/>
                        </a:lnSpc>
                        <a:spcBef>
                          <a:spcPts val="400"/>
                        </a:spcBef>
                        <a:buFont typeface="Arial" panose="020B0604020202020204" pitchFamily="34" charset="0"/>
                        <a:buChar char="•"/>
                      </a:pP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請樓管人員及戶外人員每日巡視犬隻出沒熱點，有異狀立刻回報。</a:t>
                      </a:r>
                    </a:p>
                  </a:txBody>
                  <a:tcPr/>
                </a:tc>
                <a:tc vMerge="1">
                  <a:txBody>
                    <a:bodyPr/>
                    <a:lstStyle/>
                    <a:p>
                      <a:pPr marL="171450" lvl="1" indent="-171450" algn="l" defTabSz="914400" rtl="0" eaLnBrk="1" latinLnBrk="0" hangingPunct="1">
                        <a:lnSpc>
                          <a:spcPct val="100000"/>
                        </a:lnSpc>
                        <a:spcBef>
                          <a:spcPts val="400"/>
                        </a:spcBef>
                        <a:buFont typeface="Arial" panose="020B0604020202020204" pitchFamily="34" charset="0"/>
                        <a:buChar char="•"/>
                      </a:pPr>
                      <a:endParaRPr lang="zh-TW" altLang="en-US" sz="1400" b="0" kern="1200" dirty="0">
                        <a:solidFill>
                          <a:schemeClr val="dk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954274717"/>
                  </a:ext>
                </a:extLst>
              </a:tr>
              <a:tr h="527800">
                <a:tc>
                  <a:txBody>
                    <a:bodyPr/>
                    <a:lstStyle/>
                    <a:p>
                      <a:pPr marL="176213" indent="-176213"/>
                      <a:r>
                        <a:rPr lang="en-US" altLang="zh-TW" sz="2000" b="1" kern="1200" dirty="0">
                          <a:solidFill>
                            <a:schemeClr val="dk1"/>
                          </a:solidFill>
                          <a:latin typeface="微軟正黑體" panose="020B0604030504040204" pitchFamily="34" charset="-120"/>
                          <a:ea typeface="微軟正黑體" panose="020B0604030504040204" pitchFamily="34" charset="-120"/>
                          <a:cs typeface="+mn-cs"/>
                        </a:rPr>
                        <a:t>4.</a:t>
                      </a:r>
                      <a:r>
                        <a:rPr lang="zh-TW" altLang="en-US" sz="2000" b="1" kern="1200" dirty="0">
                          <a:solidFill>
                            <a:schemeClr val="dk1"/>
                          </a:solidFill>
                          <a:latin typeface="微軟正黑體" panose="020B0604030504040204" pitchFamily="34" charset="-120"/>
                          <a:ea typeface="微軟正黑體" panose="020B0604030504040204" pitchFamily="34" charset="-120"/>
                          <a:cs typeface="+mn-cs"/>
                        </a:rPr>
                        <a:t>感應燈設置</a:t>
                      </a:r>
                    </a:p>
                  </a:txBody>
                  <a:tcPr/>
                </a:tc>
                <a:tc>
                  <a:txBody>
                    <a:bodyPr/>
                    <a:lstStyle/>
                    <a:p>
                      <a:pPr marL="171450" lvl="1" indent="-171450" algn="l" defTabSz="914400" rtl="0" eaLnBrk="1" latinLnBrk="0" hangingPunct="1">
                        <a:lnSpc>
                          <a:spcPct val="100000"/>
                        </a:lnSpc>
                        <a:spcBef>
                          <a:spcPts val="400"/>
                        </a:spcBef>
                        <a:buFont typeface="Arial" panose="020B0604020202020204" pitchFamily="34" charset="0"/>
                        <a:buChar char="•"/>
                      </a:pP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在綜院後方緊急出口處設置感應燈，有人或動物經過時會亮燈。</a:t>
                      </a:r>
                    </a:p>
                  </a:txBody>
                  <a:tcPr/>
                </a:tc>
                <a:tc vMerge="1">
                  <a:txBody>
                    <a:bodyPr/>
                    <a:lstStyle/>
                    <a:p>
                      <a:pPr marL="171450" lvl="1" indent="-171450" algn="l" defTabSz="914400" rtl="0" eaLnBrk="1" latinLnBrk="0" hangingPunct="1">
                        <a:lnSpc>
                          <a:spcPct val="100000"/>
                        </a:lnSpc>
                        <a:spcBef>
                          <a:spcPts val="400"/>
                        </a:spcBef>
                        <a:buFont typeface="Arial" panose="020B0604020202020204" pitchFamily="34" charset="0"/>
                        <a:buChar char="•"/>
                      </a:pPr>
                      <a:endParaRPr lang="zh-TW" altLang="en-US" sz="1400" b="0" kern="1200" dirty="0">
                        <a:solidFill>
                          <a:schemeClr val="dk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2392326853"/>
                  </a:ext>
                </a:extLst>
              </a:tr>
            </a:tbl>
          </a:graphicData>
        </a:graphic>
      </p:graphicFrame>
    </p:spTree>
    <p:extLst>
      <p:ext uri="{BB962C8B-B14F-4D97-AF65-F5344CB8AC3E}">
        <p14:creationId xmlns:p14="http://schemas.microsoft.com/office/powerpoint/2010/main" val="2329782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排標題 4">
            <a:extLst>
              <a:ext uri="{FF2B5EF4-FFF2-40B4-BE49-F238E27FC236}">
                <a16:creationId xmlns:a16="http://schemas.microsoft.com/office/drawing/2014/main" id="{E9D17B64-2DD5-4282-B345-09FADE26F7D9}"/>
              </a:ext>
            </a:extLst>
          </p:cNvPr>
          <p:cNvSpPr>
            <a:spLocks noGrp="1"/>
          </p:cNvSpPr>
          <p:nvPr>
            <p:ph type="title"/>
          </p:nvPr>
        </p:nvSpPr>
        <p:spPr>
          <a:xfrm>
            <a:off x="-332279" y="336399"/>
            <a:ext cx="10515600" cy="497342"/>
          </a:xfrm>
        </p:spPr>
        <p:txBody>
          <a:bodyPr>
            <a:normAutofit fontScale="90000"/>
          </a:bodyPr>
          <a:lstStyle/>
          <a:p>
            <a:r>
              <a:rPr lang="en-US" altLang="zh-TW" dirty="0">
                <a:ln w="12700">
                  <a:solidFill>
                    <a:schemeClr val="tx1">
                      <a:lumMod val="95000"/>
                      <a:lumOff val="5000"/>
                      <a:alpha val="36000"/>
                    </a:schemeClr>
                  </a:solidFill>
                </a:ln>
                <a:latin typeface="華康圓體 Std W9" panose="02000900000000000000" pitchFamily="50" charset="-120"/>
                <a:ea typeface="華康圓體 Std W9" panose="02000900000000000000" pitchFamily="50" charset="-120"/>
                <a:cs typeface="+mn-cs"/>
              </a:rPr>
              <a:t>	</a:t>
            </a:r>
            <a:r>
              <a:rPr lang="zh-TW" altLang="en-US"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rPr>
              <a:t>補充：</a:t>
            </a:r>
            <a:r>
              <a:rPr lang="en-US" altLang="zh-TW"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rPr>
              <a:t>2023.04.20</a:t>
            </a:r>
            <a:r>
              <a:rPr lang="zh-TW" altLang="en-US"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rPr>
              <a:t>執行</a:t>
            </a:r>
            <a:r>
              <a:rPr lang="zh-TW" altLang="en-US">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rPr>
              <a:t>情形及成效</a:t>
            </a:r>
            <a:r>
              <a:rPr lang="en-US" altLang="zh-TW">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rPr>
              <a:t>—</a:t>
            </a:r>
            <a:r>
              <a:rPr lang="en-US" altLang="zh-TW"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rPr>
              <a:t>2</a:t>
            </a:r>
            <a:endParaRPr lang="zh-TW" altLang="en-US"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endParaRPr>
          </a:p>
        </p:txBody>
      </p:sp>
      <p:sp>
        <p:nvSpPr>
          <p:cNvPr id="2" name="投影片編號版面配置區 1">
            <a:extLst>
              <a:ext uri="{FF2B5EF4-FFF2-40B4-BE49-F238E27FC236}">
                <a16:creationId xmlns:a16="http://schemas.microsoft.com/office/drawing/2014/main" id="{9E43A7B5-F853-4674-91D1-5FB874E8D152}"/>
              </a:ext>
            </a:extLst>
          </p:cNvPr>
          <p:cNvSpPr>
            <a:spLocks noGrp="1"/>
          </p:cNvSpPr>
          <p:nvPr>
            <p:ph type="sldNum" sz="quarter" idx="10"/>
          </p:nvPr>
        </p:nvSpPr>
        <p:spPr/>
        <p:txBody>
          <a:bodyPr/>
          <a:lstStyle/>
          <a:p>
            <a:pPr algn="r"/>
            <a:fld id="{B797FFDA-F269-40CB-82F3-D9C1208CF244}" type="slidenum">
              <a:rPr lang="zh-TW" altLang="en-US" smtClean="0"/>
              <a:pPr algn="r"/>
              <a:t>18</a:t>
            </a:fld>
            <a:r>
              <a:rPr lang="zh-TW" altLang="en-US"/>
              <a:t>  </a:t>
            </a:r>
            <a:endParaRPr lang="zh-TW" altLang="en-US" dirty="0"/>
          </a:p>
        </p:txBody>
      </p:sp>
      <p:graphicFrame>
        <p:nvGraphicFramePr>
          <p:cNvPr id="3" name="表格 2">
            <a:extLst>
              <a:ext uri="{FF2B5EF4-FFF2-40B4-BE49-F238E27FC236}">
                <a16:creationId xmlns:a16="http://schemas.microsoft.com/office/drawing/2014/main" id="{B4937E1F-3EEB-4347-B7F5-4AE7A7FC3F6B}"/>
              </a:ext>
            </a:extLst>
          </p:cNvPr>
          <p:cNvGraphicFramePr>
            <a:graphicFrameLocks noGrp="1"/>
          </p:cNvGraphicFramePr>
          <p:nvPr>
            <p:extLst>
              <p:ext uri="{D42A27DB-BD31-4B8C-83A1-F6EECF244321}">
                <p14:modId xmlns:p14="http://schemas.microsoft.com/office/powerpoint/2010/main" val="570206871"/>
              </p:ext>
            </p:extLst>
          </p:nvPr>
        </p:nvGraphicFramePr>
        <p:xfrm>
          <a:off x="694944" y="1077554"/>
          <a:ext cx="10148277" cy="5057054"/>
        </p:xfrm>
        <a:graphic>
          <a:graphicData uri="http://schemas.openxmlformats.org/drawingml/2006/table">
            <a:tbl>
              <a:tblPr firstRow="1" bandRow="1">
                <a:tableStyleId>{5C22544A-7EE6-4342-B048-85BDC9FD1C3A}</a:tableStyleId>
              </a:tblPr>
              <a:tblGrid>
                <a:gridCol w="1755933">
                  <a:extLst>
                    <a:ext uri="{9D8B030D-6E8A-4147-A177-3AD203B41FA5}">
                      <a16:colId xmlns:a16="http://schemas.microsoft.com/office/drawing/2014/main" val="2333504926"/>
                    </a:ext>
                  </a:extLst>
                </a:gridCol>
                <a:gridCol w="3808196">
                  <a:extLst>
                    <a:ext uri="{9D8B030D-6E8A-4147-A177-3AD203B41FA5}">
                      <a16:colId xmlns:a16="http://schemas.microsoft.com/office/drawing/2014/main" val="1186570865"/>
                    </a:ext>
                  </a:extLst>
                </a:gridCol>
                <a:gridCol w="4584148">
                  <a:extLst>
                    <a:ext uri="{9D8B030D-6E8A-4147-A177-3AD203B41FA5}">
                      <a16:colId xmlns:a16="http://schemas.microsoft.com/office/drawing/2014/main" val="1747044865"/>
                    </a:ext>
                  </a:extLst>
                </a:gridCol>
              </a:tblGrid>
              <a:tr h="373294">
                <a:tc>
                  <a:txBody>
                    <a:bodyPr/>
                    <a:lstStyle/>
                    <a:p>
                      <a:pPr algn="ctr"/>
                      <a:r>
                        <a:rPr lang="zh-TW" altLang="en-US" sz="1800" dirty="0">
                          <a:latin typeface="微軟正黑體" panose="020B0604030504040204" pitchFamily="34" charset="-120"/>
                          <a:ea typeface="微軟正黑體" panose="020B0604030504040204" pitchFamily="34" charset="-120"/>
                        </a:rPr>
                        <a:t>方式</a:t>
                      </a:r>
                    </a:p>
                  </a:txBody>
                  <a:tcPr/>
                </a:tc>
                <a:tc>
                  <a:txBody>
                    <a:bodyPr/>
                    <a:lstStyle/>
                    <a:p>
                      <a:pPr algn="ctr"/>
                      <a:r>
                        <a:rPr lang="zh-TW" altLang="en-US" sz="1800" dirty="0">
                          <a:latin typeface="微軟正黑體" panose="020B0604030504040204" pitchFamily="34" charset="-120"/>
                          <a:ea typeface="微軟正黑體" panose="020B0604030504040204" pitchFamily="34" charset="-120"/>
                        </a:rPr>
                        <a:t>執行情形</a:t>
                      </a:r>
                    </a:p>
                  </a:txBody>
                  <a:tcPr/>
                </a:tc>
                <a:tc>
                  <a:txBody>
                    <a:bodyPr/>
                    <a:lstStyle/>
                    <a:p>
                      <a:pPr algn="ctr"/>
                      <a:r>
                        <a:rPr lang="zh-TW" altLang="en-US" sz="1800" dirty="0">
                          <a:latin typeface="微軟正黑體" panose="020B0604030504040204" pitchFamily="34" charset="-120"/>
                          <a:ea typeface="微軟正黑體" panose="020B0604030504040204" pitchFamily="34" charset="-120"/>
                        </a:rPr>
                        <a:t>執行成效</a:t>
                      </a:r>
                    </a:p>
                  </a:txBody>
                  <a:tcPr/>
                </a:tc>
                <a:extLst>
                  <a:ext uri="{0D108BD9-81ED-4DB2-BD59-A6C34878D82A}">
                    <a16:rowId xmlns:a16="http://schemas.microsoft.com/office/drawing/2014/main" val="1361938782"/>
                  </a:ext>
                </a:extLst>
              </a:tr>
              <a:tr h="172720">
                <a:tc>
                  <a:txBody>
                    <a:bodyPr/>
                    <a:lstStyle/>
                    <a:p>
                      <a:r>
                        <a:rPr lang="en-US" altLang="zh-TW" sz="2000" b="1" kern="1200" dirty="0">
                          <a:solidFill>
                            <a:schemeClr val="dk1"/>
                          </a:solidFill>
                          <a:latin typeface="微軟正黑體" panose="020B0604030504040204" pitchFamily="34" charset="-120"/>
                          <a:ea typeface="微軟正黑體" panose="020B0604030504040204" pitchFamily="34" charset="-120"/>
                          <a:cs typeface="+mn-cs"/>
                        </a:rPr>
                        <a:t>5.</a:t>
                      </a:r>
                      <a:r>
                        <a:rPr lang="zh-TW" altLang="en-US" sz="2000" b="1" kern="1200" dirty="0">
                          <a:solidFill>
                            <a:schemeClr val="dk1"/>
                          </a:solidFill>
                          <a:latin typeface="微軟正黑體" panose="020B0604030504040204" pitchFamily="34" charset="-120"/>
                          <a:ea typeface="微軟正黑體" panose="020B0604030504040204" pitchFamily="34" charset="-120"/>
                          <a:cs typeface="+mn-cs"/>
                        </a:rPr>
                        <a:t>向警方舉報社會秩序維護法</a:t>
                      </a:r>
                    </a:p>
                  </a:txBody>
                  <a:tcPr/>
                </a:tc>
                <a:tc>
                  <a:txBody>
                    <a:bodyPr/>
                    <a:lstStyle/>
                    <a:p>
                      <a:pPr marL="285750" indent="-285750">
                        <a:buFont typeface="Arial" panose="020B0604020202020204" pitchFamily="34" charset="0"/>
                        <a:buChar char="•"/>
                      </a:pP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於</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2023</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年</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4</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月</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6</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日</a:t>
                      </a:r>
                      <a:r>
                        <a:rPr lang="zh-TW" altLang="en-US" sz="2000" b="0" kern="1200" dirty="0">
                          <a:solidFill>
                            <a:schemeClr val="tx1"/>
                          </a:solidFill>
                          <a:latin typeface="微軟正黑體" panose="020B0604030504040204" pitchFamily="34" charset="-120"/>
                          <a:ea typeface="微軟正黑體" panose="020B0604030504040204" pitchFamily="34" charset="-120"/>
                          <a:cs typeface="+mn-cs"/>
                        </a:rPr>
                        <a:t>依據社會秩序維護法向指南派出所提出舉，報，指出李女士多次違反行政命令入校外也放任犬隻傷人。</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相關人證筆錄等程序進行中，且</a:t>
                      </a:r>
                      <a:r>
                        <a:rPr lang="en-US" altLang="zh-TW" sz="2000" b="0" kern="1200" dirty="0">
                          <a:solidFill>
                            <a:srgbClr val="FF0000"/>
                          </a:solidFill>
                          <a:latin typeface="微軟正黑體" panose="020B0604030504040204" pitchFamily="34" charset="-120"/>
                          <a:ea typeface="微軟正黑體" panose="020B0604030504040204" pitchFamily="34" charset="-120"/>
                          <a:cs typeface="+mn-cs"/>
                        </a:rPr>
                        <a:t>4</a:t>
                      </a:r>
                      <a:r>
                        <a:rPr lang="zh-TW" altLang="en-US" sz="2000" b="0" kern="1200" dirty="0">
                          <a:solidFill>
                            <a:srgbClr val="FF0000"/>
                          </a:solidFill>
                          <a:latin typeface="微軟正黑體" panose="020B0604030504040204" pitchFamily="34" charset="-120"/>
                          <a:ea typeface="微軟正黑體" panose="020B0604030504040204" pitchFamily="34" charset="-120"/>
                          <a:cs typeface="+mn-cs"/>
                        </a:rPr>
                        <a:t>月底時有來電通知，請本校追加提供李女士</a:t>
                      </a:r>
                      <a:r>
                        <a:rPr lang="en-US" altLang="zh-TW" sz="2000" b="0" kern="1200" dirty="0">
                          <a:solidFill>
                            <a:srgbClr val="FF0000"/>
                          </a:solidFill>
                          <a:latin typeface="微軟正黑體" panose="020B0604030504040204" pitchFamily="34" charset="-120"/>
                          <a:ea typeface="微軟正黑體" panose="020B0604030504040204" pitchFamily="34" charset="-120"/>
                          <a:cs typeface="+mn-cs"/>
                        </a:rPr>
                        <a:t>4</a:t>
                      </a:r>
                      <a:r>
                        <a:rPr lang="zh-TW" altLang="en-US" sz="2000" b="0" kern="1200" dirty="0">
                          <a:solidFill>
                            <a:srgbClr val="FF0000"/>
                          </a:solidFill>
                          <a:latin typeface="微軟正黑體" panose="020B0604030504040204" pitchFamily="34" charset="-120"/>
                          <a:ea typeface="微軟正黑體" panose="020B0604030504040204" pitchFamily="34" charset="-120"/>
                          <a:cs typeface="+mn-cs"/>
                        </a:rPr>
                        <a:t>月在校內活動相關情況。</a:t>
                      </a:r>
                      <a:endParaRPr lang="en-US" altLang="zh-TW" sz="2000" b="0" kern="1200" dirty="0">
                        <a:solidFill>
                          <a:srgbClr val="FF0000"/>
                        </a:solidFill>
                        <a:latin typeface="微軟正黑體" panose="020B0604030504040204" pitchFamily="34" charset="-120"/>
                        <a:ea typeface="微軟正黑體" panose="020B0604030504040204" pitchFamily="34" charset="-120"/>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目前靜待警方裁定書。</a:t>
                      </a:r>
                    </a:p>
                  </a:txBody>
                  <a:tcPr/>
                </a:tc>
                <a:extLst>
                  <a:ext uri="{0D108BD9-81ED-4DB2-BD59-A6C34878D82A}">
                    <a16:rowId xmlns:a16="http://schemas.microsoft.com/office/drawing/2014/main" val="2371630705"/>
                  </a:ext>
                </a:extLst>
              </a:tr>
              <a:tr h="345440">
                <a:tc>
                  <a:txBody>
                    <a:bodyPr/>
                    <a:lstStyle/>
                    <a:p>
                      <a:pPr marL="176213" indent="-176213"/>
                      <a:r>
                        <a:rPr lang="en-US" altLang="zh-TW" sz="2000" b="1" kern="1200" dirty="0">
                          <a:solidFill>
                            <a:schemeClr val="dk1"/>
                          </a:solidFill>
                          <a:latin typeface="微軟正黑體" panose="020B0604030504040204" pitchFamily="34" charset="-120"/>
                          <a:ea typeface="微軟正黑體" panose="020B0604030504040204" pitchFamily="34" charset="-120"/>
                          <a:cs typeface="+mn-cs"/>
                        </a:rPr>
                        <a:t>6.</a:t>
                      </a:r>
                      <a:r>
                        <a:rPr lang="zh-TW" altLang="en-US" sz="2000" b="1" kern="1200" dirty="0">
                          <a:solidFill>
                            <a:schemeClr val="dk1"/>
                          </a:solidFill>
                          <a:latin typeface="微軟正黑體" panose="020B0604030504040204" pitchFamily="34" charset="-120"/>
                          <a:ea typeface="微軟正黑體" panose="020B0604030504040204" pitchFamily="34" charset="-120"/>
                          <a:cs typeface="+mn-cs"/>
                        </a:rPr>
                        <a:t>向動保處提出抗議</a:t>
                      </a:r>
                      <a:endParaRPr lang="en-US" altLang="zh-TW" sz="20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171450" lvl="1" indent="-171450" algn="l" defTabSz="914400" rtl="0" eaLnBrk="1" latinLnBrk="0" hangingPunct="1">
                        <a:lnSpc>
                          <a:spcPct val="100000"/>
                        </a:lnSpc>
                        <a:spcBef>
                          <a:spcPts val="400"/>
                        </a:spcBef>
                        <a:buFont typeface="Arial" panose="020B0604020202020204" pitchFamily="34" charset="0"/>
                        <a:buChar char="•"/>
                      </a:pP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2023</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年</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4</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月</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19</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日以公文向動保處提出抗議，請動保處對犬隻持有人進行相關裁罰，避免犬隻一再遭縱放入校。</a:t>
                      </a:r>
                    </a:p>
                  </a:txBody>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2000" b="0" kern="1200" dirty="0">
                          <a:solidFill>
                            <a:srgbClr val="FF0000"/>
                          </a:solidFill>
                          <a:latin typeface="微軟正黑體" panose="020B0604030504040204" pitchFamily="34" charset="-120"/>
                          <a:ea typeface="微軟正黑體" panose="020B0604030504040204" pitchFamily="34" charset="-120"/>
                          <a:cs typeface="+mn-cs"/>
                        </a:rPr>
                        <a:t>4</a:t>
                      </a:r>
                      <a:r>
                        <a:rPr lang="zh-TW" altLang="en-US" sz="2000" b="0" kern="1200" dirty="0">
                          <a:solidFill>
                            <a:srgbClr val="FF0000"/>
                          </a:solidFill>
                          <a:latin typeface="微軟正黑體" panose="020B0604030504040204" pitchFamily="34" charset="-120"/>
                          <a:ea typeface="微軟正黑體" panose="020B0604030504040204" pitchFamily="34" charset="-120"/>
                          <a:cs typeface="+mn-cs"/>
                        </a:rPr>
                        <a:t>月底去電聯繫動保處時得知，已針對</a:t>
                      </a:r>
                      <a:r>
                        <a:rPr lang="en-US" altLang="zh-TW" sz="2000" b="0" kern="1200" dirty="0">
                          <a:solidFill>
                            <a:srgbClr val="FF0000"/>
                          </a:solidFill>
                          <a:latin typeface="微軟正黑體" panose="020B0604030504040204" pitchFamily="34" charset="-120"/>
                          <a:ea typeface="微軟正黑體" panose="020B0604030504040204" pitchFamily="34" charset="-120"/>
                          <a:cs typeface="+mn-cs"/>
                        </a:rPr>
                        <a:t>2</a:t>
                      </a:r>
                      <a:r>
                        <a:rPr lang="zh-TW" altLang="en-US" sz="2000" b="0" kern="1200" dirty="0">
                          <a:solidFill>
                            <a:srgbClr val="FF0000"/>
                          </a:solidFill>
                          <a:latin typeface="微軟正黑體" panose="020B0604030504040204" pitchFamily="34" charset="-120"/>
                          <a:ea typeface="微軟正黑體" panose="020B0604030504040204" pitchFamily="34" charset="-120"/>
                          <a:cs typeface="+mn-cs"/>
                        </a:rPr>
                        <a:t>位犬隻持有人進行行政裁罰，目前流程進行中。</a:t>
                      </a:r>
                    </a:p>
                  </a:txBody>
                  <a:tcPr/>
                </a:tc>
                <a:extLst>
                  <a:ext uri="{0D108BD9-81ED-4DB2-BD59-A6C34878D82A}">
                    <a16:rowId xmlns:a16="http://schemas.microsoft.com/office/drawing/2014/main" val="1396821757"/>
                  </a:ext>
                </a:extLst>
              </a:tr>
              <a:tr h="172720">
                <a:tc>
                  <a:txBody>
                    <a:bodyPr/>
                    <a:lstStyle/>
                    <a:p>
                      <a:pPr marL="176213" indent="-176213"/>
                      <a:r>
                        <a:rPr lang="en-US" altLang="zh-TW" sz="2000" b="1" kern="1200" dirty="0">
                          <a:solidFill>
                            <a:schemeClr val="dk1"/>
                          </a:solidFill>
                          <a:latin typeface="微軟正黑體" panose="020B0604030504040204" pitchFamily="34" charset="-120"/>
                          <a:ea typeface="微軟正黑體" panose="020B0604030504040204" pitchFamily="34" charset="-120"/>
                          <a:cs typeface="+mn-cs"/>
                        </a:rPr>
                        <a:t>7.</a:t>
                      </a:r>
                      <a:r>
                        <a:rPr lang="zh-TW" altLang="en-US" sz="2000" b="1" kern="1200" dirty="0">
                          <a:solidFill>
                            <a:schemeClr val="dk1"/>
                          </a:solidFill>
                          <a:latin typeface="微軟正黑體" panose="020B0604030504040204" pitchFamily="34" charset="-120"/>
                          <a:ea typeface="微軟正黑體" panose="020B0604030504040204" pitchFamily="34" charset="-120"/>
                          <a:cs typeface="+mn-cs"/>
                        </a:rPr>
                        <a:t>誘捕籠設置</a:t>
                      </a:r>
                    </a:p>
                  </a:txBody>
                  <a:tcPr/>
                </a:tc>
                <a:tc>
                  <a:txBody>
                    <a:bodyPr/>
                    <a:lstStyle/>
                    <a:p>
                      <a:pPr marL="171450" lvl="1" indent="-171450" algn="l" defTabSz="914400" rtl="0" eaLnBrk="1" latinLnBrk="0" hangingPunct="1">
                        <a:lnSpc>
                          <a:spcPct val="100000"/>
                        </a:lnSpc>
                        <a:spcBef>
                          <a:spcPts val="400"/>
                        </a:spcBef>
                        <a:buFont typeface="Arial" panose="020B0604020202020204" pitchFamily="34" charset="0"/>
                        <a:buChar char="•"/>
                      </a:pP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目前在校區犬隻常出現處設置共計</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3</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個誘捕籠</a:t>
                      </a:r>
                      <a:endParaRPr lang="en-US" altLang="zh-TW" sz="2000" b="0" kern="1200" dirty="0">
                        <a:solidFill>
                          <a:schemeClr val="dk1"/>
                        </a:solidFill>
                        <a:latin typeface="微軟正黑體" panose="020B0604030504040204" pitchFamily="34" charset="-120"/>
                        <a:ea typeface="微軟正黑體" panose="020B0604030504040204" pitchFamily="34" charset="-120"/>
                        <a:cs typeface="+mn-cs"/>
                      </a:endParaRPr>
                    </a:p>
                    <a:p>
                      <a:pPr marL="171450" lvl="1" indent="-171450" algn="l" defTabSz="914400" rtl="0" eaLnBrk="1" latinLnBrk="0" hangingPunct="1">
                        <a:lnSpc>
                          <a:spcPct val="100000"/>
                        </a:lnSpc>
                        <a:spcBef>
                          <a:spcPts val="400"/>
                        </a:spcBef>
                        <a:buFont typeface="Arial" panose="020B0604020202020204" pitchFamily="34" charset="0"/>
                        <a:buChar char="•"/>
                      </a:pPr>
                      <a:r>
                        <a:rPr lang="zh-TW" altLang="en-US" sz="2000" b="0" kern="1200" dirty="0">
                          <a:solidFill>
                            <a:srgbClr val="FF0000"/>
                          </a:solidFill>
                          <a:latin typeface="微軟正黑體" panose="020B0604030504040204" pitchFamily="34" charset="-120"/>
                          <a:ea typeface="微軟正黑體" panose="020B0604030504040204" pitchFamily="34" charset="-120"/>
                          <a:cs typeface="+mn-cs"/>
                        </a:rPr>
                        <a:t>不定期移動誘捕籠位點。</a:t>
                      </a:r>
                    </a:p>
                  </a:txBody>
                  <a:tcPr/>
                </a:tc>
                <a:tc>
                  <a:txBody>
                    <a:bodyPr/>
                    <a:lstStyle/>
                    <a:p>
                      <a:pPr marL="171450" lvl="1" indent="-171450" algn="l" defTabSz="914400" rtl="0" eaLnBrk="1" latinLnBrk="0" hangingPunct="1">
                        <a:lnSpc>
                          <a:spcPct val="100000"/>
                        </a:lnSpc>
                        <a:spcBef>
                          <a:spcPts val="400"/>
                        </a:spcBef>
                        <a:buFont typeface="Arial" panose="020B0604020202020204" pitchFamily="34" charset="0"/>
                        <a:buChar char="•"/>
                      </a:pP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校園內誘捕籠有觀測到犬群會在籠子旁查看、</a:t>
                      </a:r>
                      <a:r>
                        <a:rPr lang="zh-TW" altLang="en-US" sz="2000" b="0" kern="1200" dirty="0">
                          <a:solidFill>
                            <a:srgbClr val="FF0000"/>
                          </a:solidFill>
                          <a:latin typeface="微軟正黑體" panose="020B0604030504040204" pitchFamily="34" charset="-120"/>
                          <a:ea typeface="微軟正黑體" panose="020B0604030504040204" pitchFamily="34" charset="-120"/>
                          <a:cs typeface="+mn-cs"/>
                        </a:rPr>
                        <a:t>李女士會試圖移動籠子及翻動籠內物品。</a:t>
                      </a:r>
                      <a:endParaRPr lang="en-US" altLang="zh-TW" sz="2000" b="0" kern="1200" dirty="0">
                        <a:solidFill>
                          <a:srgbClr val="FF0000"/>
                        </a:solidFill>
                        <a:latin typeface="微軟正黑體" panose="020B0604030504040204" pitchFamily="34" charset="-120"/>
                        <a:ea typeface="微軟正黑體" panose="020B0604030504040204" pitchFamily="34" charset="-120"/>
                        <a:cs typeface="+mn-cs"/>
                      </a:endParaRPr>
                    </a:p>
                    <a:p>
                      <a:pPr marL="171450" lvl="1" indent="-171450" algn="l" defTabSz="914400" rtl="0" eaLnBrk="1" latinLnBrk="0" hangingPunct="1">
                        <a:lnSpc>
                          <a:spcPct val="100000"/>
                        </a:lnSpc>
                        <a:spcBef>
                          <a:spcPts val="400"/>
                        </a:spcBef>
                        <a:buFont typeface="Arial" panose="020B0604020202020204" pitchFamily="34" charset="0"/>
                        <a:buChar char="•"/>
                      </a:pP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有觀察到小動物或斑鳩會誤觸誘捕龍。</a:t>
                      </a:r>
                    </a:p>
                  </a:txBody>
                  <a:tcPr/>
                </a:tc>
                <a:extLst>
                  <a:ext uri="{0D108BD9-81ED-4DB2-BD59-A6C34878D82A}">
                    <a16:rowId xmlns:a16="http://schemas.microsoft.com/office/drawing/2014/main" val="3691292739"/>
                  </a:ext>
                </a:extLst>
              </a:tr>
              <a:tr h="295161">
                <a:tc>
                  <a:txBody>
                    <a:bodyPr/>
                    <a:lstStyle/>
                    <a:p>
                      <a:pPr marL="176213" indent="-176213"/>
                      <a:r>
                        <a:rPr lang="en-US" altLang="zh-TW" sz="2000" b="1" kern="1200" dirty="0">
                          <a:solidFill>
                            <a:schemeClr val="dk1"/>
                          </a:solidFill>
                          <a:latin typeface="微軟正黑體" panose="020B0604030504040204" pitchFamily="34" charset="-120"/>
                          <a:ea typeface="微軟正黑體" panose="020B0604030504040204" pitchFamily="34" charset="-120"/>
                          <a:cs typeface="+mn-cs"/>
                        </a:rPr>
                        <a:t>8.</a:t>
                      </a:r>
                      <a:r>
                        <a:rPr lang="zh-TW" altLang="en-US" sz="2000" b="1" kern="1200" dirty="0">
                          <a:solidFill>
                            <a:schemeClr val="dk1"/>
                          </a:solidFill>
                          <a:latin typeface="微軟正黑體" panose="020B0604030504040204" pitchFamily="34" charset="-120"/>
                          <a:ea typeface="微軟正黑體" panose="020B0604030504040204" pitchFamily="34" charset="-120"/>
                          <a:cs typeface="+mn-cs"/>
                        </a:rPr>
                        <a:t>超音波裝置設置</a:t>
                      </a:r>
                    </a:p>
                  </a:txBody>
                  <a:tcPr/>
                </a:tc>
                <a:tc>
                  <a:txBody>
                    <a:bodyPr/>
                    <a:lstStyle/>
                    <a:p>
                      <a:pPr marL="171450" lvl="1" indent="-171450" algn="l" defTabSz="914400" rtl="0" eaLnBrk="1" latinLnBrk="0" hangingPunct="1">
                        <a:lnSpc>
                          <a:spcPct val="100000"/>
                        </a:lnSpc>
                        <a:spcBef>
                          <a:spcPts val="400"/>
                        </a:spcBef>
                        <a:buFont typeface="Arial" panose="020B0604020202020204" pitchFamily="34" charset="0"/>
                        <a:buChar char="•"/>
                      </a:pP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人群與犬群易衝突處設置超音波發射器。</a:t>
                      </a:r>
                    </a:p>
                  </a:txBody>
                  <a:tcPr/>
                </a:tc>
                <a:tc>
                  <a:txBody>
                    <a:bodyPr/>
                    <a:lstStyle/>
                    <a:p>
                      <a:pPr marL="171450" lvl="1" indent="-171450" algn="l" defTabSz="914400" rtl="0" eaLnBrk="1" latinLnBrk="0" hangingPunct="1">
                        <a:lnSpc>
                          <a:spcPct val="100000"/>
                        </a:lnSpc>
                        <a:spcBef>
                          <a:spcPts val="400"/>
                        </a:spcBef>
                        <a:buFont typeface="Arial" panose="020B0604020202020204" pitchFamily="34" charset="0"/>
                        <a:buChar char="•"/>
                      </a:pPr>
                      <a:r>
                        <a:rPr lang="en-US" altLang="zh-TW" sz="2000" b="0" kern="1200" dirty="0">
                          <a:solidFill>
                            <a:srgbClr val="FF0000"/>
                          </a:solidFill>
                          <a:latin typeface="微軟正黑體" panose="020B0604030504040204" pitchFamily="34" charset="-120"/>
                          <a:ea typeface="微軟正黑體" panose="020B0604030504040204" pitchFamily="34" charset="-120"/>
                          <a:cs typeface="+mn-cs"/>
                        </a:rPr>
                        <a:t>4</a:t>
                      </a:r>
                      <a:r>
                        <a:rPr lang="zh-TW" altLang="en-US" sz="2000" b="0" kern="1200" dirty="0">
                          <a:solidFill>
                            <a:srgbClr val="FF0000"/>
                          </a:solidFill>
                          <a:latin typeface="微軟正黑體" panose="020B0604030504040204" pitchFamily="34" charset="-120"/>
                          <a:ea typeface="微軟正黑體" panose="020B0604030504040204" pitchFamily="34" charset="-120"/>
                          <a:cs typeface="+mn-cs"/>
                        </a:rPr>
                        <a:t>月已採購設備，</a:t>
                      </a:r>
                      <a:r>
                        <a:rPr lang="en-US" altLang="zh-TW" sz="2000" b="0" kern="1200" dirty="0">
                          <a:solidFill>
                            <a:srgbClr val="FF0000"/>
                          </a:solidFill>
                          <a:latin typeface="微軟正黑體" panose="020B0604030504040204" pitchFamily="34" charset="-120"/>
                          <a:ea typeface="微軟正黑體" panose="020B0604030504040204" pitchFamily="34" charset="-120"/>
                          <a:cs typeface="+mn-cs"/>
                        </a:rPr>
                        <a:t>5</a:t>
                      </a:r>
                      <a:r>
                        <a:rPr lang="zh-TW" altLang="en-US" sz="2000" b="0" kern="1200" dirty="0">
                          <a:solidFill>
                            <a:srgbClr val="FF0000"/>
                          </a:solidFill>
                          <a:latin typeface="微軟正黑體" panose="020B0604030504040204" pitchFamily="34" charset="-120"/>
                          <a:ea typeface="微軟正黑體" panose="020B0604030504040204" pitchFamily="34" charset="-120"/>
                          <a:cs typeface="+mn-cs"/>
                        </a:rPr>
                        <a:t>月初已安裝完成，觀察成效中。（</a:t>
                      </a:r>
                      <a:r>
                        <a:rPr lang="en-US" altLang="zh-TW" sz="2000" b="0" kern="1200" dirty="0">
                          <a:solidFill>
                            <a:srgbClr val="FF0000"/>
                          </a:solidFill>
                          <a:latin typeface="微軟正黑體" panose="020B0604030504040204" pitchFamily="34" charset="-120"/>
                          <a:ea typeface="微軟正黑體" panose="020B0604030504040204" pitchFamily="34" charset="-120"/>
                          <a:cs typeface="+mn-cs"/>
                        </a:rPr>
                        <a:t>NEW</a:t>
                      </a:r>
                      <a:r>
                        <a:rPr lang="zh-TW" altLang="en-US" sz="2000" b="0" kern="1200" dirty="0">
                          <a:solidFill>
                            <a:srgbClr val="FF0000"/>
                          </a:solidFill>
                          <a:latin typeface="微軟正黑體" panose="020B0604030504040204" pitchFamily="34" charset="-120"/>
                          <a:ea typeface="微軟正黑體" panose="020B0604030504040204" pitchFamily="34" charset="-120"/>
                          <a:cs typeface="+mn-cs"/>
                        </a:rPr>
                        <a:t>）</a:t>
                      </a:r>
                    </a:p>
                  </a:txBody>
                  <a:tcPr/>
                </a:tc>
                <a:extLst>
                  <a:ext uri="{0D108BD9-81ED-4DB2-BD59-A6C34878D82A}">
                    <a16:rowId xmlns:a16="http://schemas.microsoft.com/office/drawing/2014/main" val="2708586447"/>
                  </a:ext>
                </a:extLst>
              </a:tr>
            </a:tbl>
          </a:graphicData>
        </a:graphic>
      </p:graphicFrame>
    </p:spTree>
    <p:extLst>
      <p:ext uri="{BB962C8B-B14F-4D97-AF65-F5344CB8AC3E}">
        <p14:creationId xmlns:p14="http://schemas.microsoft.com/office/powerpoint/2010/main" val="3034384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排標題 4">
            <a:extLst>
              <a:ext uri="{FF2B5EF4-FFF2-40B4-BE49-F238E27FC236}">
                <a16:creationId xmlns:a16="http://schemas.microsoft.com/office/drawing/2014/main" id="{E9D17B64-2DD5-4282-B345-09FADE26F7D9}"/>
              </a:ext>
            </a:extLst>
          </p:cNvPr>
          <p:cNvSpPr>
            <a:spLocks noGrp="1"/>
          </p:cNvSpPr>
          <p:nvPr>
            <p:ph type="title"/>
          </p:nvPr>
        </p:nvSpPr>
        <p:spPr>
          <a:xfrm>
            <a:off x="-332279" y="336399"/>
            <a:ext cx="10515600" cy="497342"/>
          </a:xfrm>
        </p:spPr>
        <p:txBody>
          <a:bodyPr>
            <a:normAutofit fontScale="90000"/>
          </a:bodyPr>
          <a:lstStyle/>
          <a:p>
            <a:r>
              <a:rPr lang="en-US" altLang="zh-TW" dirty="0">
                <a:ln w="12700">
                  <a:solidFill>
                    <a:schemeClr val="tx1">
                      <a:lumMod val="95000"/>
                      <a:lumOff val="5000"/>
                      <a:alpha val="36000"/>
                    </a:schemeClr>
                  </a:solidFill>
                </a:ln>
                <a:latin typeface="華康圓體 Std W9" panose="02000900000000000000" pitchFamily="50" charset="-120"/>
                <a:ea typeface="華康圓體 Std W9" panose="02000900000000000000" pitchFamily="50" charset="-120"/>
                <a:cs typeface="+mn-cs"/>
              </a:rPr>
              <a:t>	</a:t>
            </a:r>
            <a:r>
              <a:rPr lang="zh-TW" altLang="en-US"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rPr>
              <a:t>補充：</a:t>
            </a:r>
            <a:r>
              <a:rPr lang="en-US" altLang="zh-TW"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rPr>
              <a:t>2023.05.05</a:t>
            </a:r>
            <a:r>
              <a:rPr lang="zh-TW" altLang="en-US"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rPr>
              <a:t>校務建言相關回應</a:t>
            </a:r>
          </a:p>
        </p:txBody>
      </p:sp>
      <p:sp>
        <p:nvSpPr>
          <p:cNvPr id="2" name="投影片編號版面配置區 1">
            <a:extLst>
              <a:ext uri="{FF2B5EF4-FFF2-40B4-BE49-F238E27FC236}">
                <a16:creationId xmlns:a16="http://schemas.microsoft.com/office/drawing/2014/main" id="{9E43A7B5-F853-4674-91D1-5FB874E8D152}"/>
              </a:ext>
            </a:extLst>
          </p:cNvPr>
          <p:cNvSpPr>
            <a:spLocks noGrp="1"/>
          </p:cNvSpPr>
          <p:nvPr>
            <p:ph type="sldNum" sz="quarter" idx="10"/>
          </p:nvPr>
        </p:nvSpPr>
        <p:spPr/>
        <p:txBody>
          <a:bodyPr/>
          <a:lstStyle/>
          <a:p>
            <a:pPr algn="r"/>
            <a:fld id="{B797FFDA-F269-40CB-82F3-D9C1208CF244}" type="slidenum">
              <a:rPr lang="zh-TW" altLang="en-US" smtClean="0"/>
              <a:pPr algn="r"/>
              <a:t>19</a:t>
            </a:fld>
            <a:r>
              <a:rPr lang="zh-TW" altLang="en-US"/>
              <a:t>  </a:t>
            </a:r>
            <a:endParaRPr lang="zh-TW" altLang="en-US" dirty="0"/>
          </a:p>
        </p:txBody>
      </p:sp>
      <p:graphicFrame>
        <p:nvGraphicFramePr>
          <p:cNvPr id="3" name="表格 2">
            <a:extLst>
              <a:ext uri="{FF2B5EF4-FFF2-40B4-BE49-F238E27FC236}">
                <a16:creationId xmlns:a16="http://schemas.microsoft.com/office/drawing/2014/main" id="{B4937E1F-3EEB-4347-B7F5-4AE7A7FC3F6B}"/>
              </a:ext>
            </a:extLst>
          </p:cNvPr>
          <p:cNvGraphicFramePr>
            <a:graphicFrameLocks noGrp="1"/>
          </p:cNvGraphicFramePr>
          <p:nvPr>
            <p:extLst>
              <p:ext uri="{D42A27DB-BD31-4B8C-83A1-F6EECF244321}">
                <p14:modId xmlns:p14="http://schemas.microsoft.com/office/powerpoint/2010/main" val="344866657"/>
              </p:ext>
            </p:extLst>
          </p:nvPr>
        </p:nvGraphicFramePr>
        <p:xfrm>
          <a:off x="694944" y="1077554"/>
          <a:ext cx="10148277" cy="5615854"/>
        </p:xfrm>
        <a:graphic>
          <a:graphicData uri="http://schemas.openxmlformats.org/drawingml/2006/table">
            <a:tbl>
              <a:tblPr firstRow="1" bandRow="1">
                <a:tableStyleId>{5C22544A-7EE6-4342-B048-85BDC9FD1C3A}</a:tableStyleId>
              </a:tblPr>
              <a:tblGrid>
                <a:gridCol w="3096768">
                  <a:extLst>
                    <a:ext uri="{9D8B030D-6E8A-4147-A177-3AD203B41FA5}">
                      <a16:colId xmlns:a16="http://schemas.microsoft.com/office/drawing/2014/main" val="2333504926"/>
                    </a:ext>
                  </a:extLst>
                </a:gridCol>
                <a:gridCol w="4242816">
                  <a:extLst>
                    <a:ext uri="{9D8B030D-6E8A-4147-A177-3AD203B41FA5}">
                      <a16:colId xmlns:a16="http://schemas.microsoft.com/office/drawing/2014/main" val="1186570865"/>
                    </a:ext>
                  </a:extLst>
                </a:gridCol>
                <a:gridCol w="2808693">
                  <a:extLst>
                    <a:ext uri="{9D8B030D-6E8A-4147-A177-3AD203B41FA5}">
                      <a16:colId xmlns:a16="http://schemas.microsoft.com/office/drawing/2014/main" val="1747044865"/>
                    </a:ext>
                  </a:extLst>
                </a:gridCol>
              </a:tblGrid>
              <a:tr h="37329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華文所碩班吳同學於校務建言提出</a:t>
                      </a: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2</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個關於本次座談會之建議：</a:t>
                      </a:r>
                      <a:endParaRPr lang="en-US" altLang="zh-TW"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1361938782"/>
                  </a:ext>
                </a:extLst>
              </a:tr>
              <a:tr h="172720">
                <a:tc>
                  <a:txBody>
                    <a:bodyPr/>
                    <a:lstStyle/>
                    <a:p>
                      <a:pPr marL="457200" marR="0" indent="-4572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sz="2000" b="1" kern="1200" dirty="0">
                          <a:solidFill>
                            <a:schemeClr val="dk1"/>
                          </a:solidFill>
                          <a:latin typeface="微軟正黑體" panose="020B0604030504040204" pitchFamily="34" charset="-120"/>
                          <a:ea typeface="微軟正黑體" panose="020B0604030504040204" pitchFamily="34" charset="-120"/>
                          <a:cs typeface="+mn-cs"/>
                        </a:rPr>
                        <a:t>與其驅離李女士，不如積極與李女士三方協商，如何解決校園浪犬問題。</a:t>
                      </a:r>
                      <a:endParaRPr lang="en-US" altLang="zh-TW" sz="2000" b="1" kern="1200" dirty="0">
                        <a:solidFill>
                          <a:schemeClr val="dk1"/>
                        </a:solidFill>
                        <a:latin typeface="微軟正黑體" panose="020B0604030504040204" pitchFamily="34" charset="-120"/>
                        <a:ea typeface="微軟正黑體" panose="020B0604030504040204" pitchFamily="34" charset="-120"/>
                        <a:cs typeface="+mn-cs"/>
                      </a:endParaRPr>
                    </a:p>
                  </a:txBody>
                  <a:tcPr/>
                </a:tc>
                <a:tc grid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近</a:t>
                      </a: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20</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年來本校不斷嘗試與李女士溝通勸導，惟李女士多次拒絕本校、臺北市動保處及其他動保團體所提供之誘捕、認養、訓犬課程或施行</a:t>
                      </a: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TNR</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政策，加以溝通期間人犬衝突不斷，造成本校師生及周遭用路人多起被追趕與或咬傷事件，迫於無奈故以行政處分禁止李女士入校，以隔絕肇事犬群跟隨其入校滋事，本校仍持續嘗試與李女士溝通，以期達成雙贏之共識。</a:t>
                      </a:r>
                      <a:endParaRPr lang="en-US" altLang="zh-TW" sz="1800" b="1" kern="1200" dirty="0">
                        <a:solidFill>
                          <a:schemeClr val="dk1"/>
                        </a:solidFill>
                        <a:latin typeface="微軟正黑體" panose="020B0604030504040204" pitchFamily="34" charset="-120"/>
                        <a:ea typeface="微軟正黑體" panose="020B0604030504040204" pitchFamily="34" charset="-120"/>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約</a:t>
                      </a: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3</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月中時本校有與北市社會局接觸，社會局人員表示</a:t>
                      </a:r>
                      <a:r>
                        <a:rPr lang="zh-TW" altLang="en-US" sz="1800" b="1" kern="1200">
                          <a:solidFill>
                            <a:schemeClr val="dk1"/>
                          </a:solidFill>
                          <a:latin typeface="微軟正黑體" panose="020B0604030504040204" pitchFamily="34" charset="-120"/>
                          <a:ea typeface="微軟正黑體" panose="020B0604030504040204" pitchFamily="34" charset="-120"/>
                          <a:cs typeface="+mn-cs"/>
                        </a:rPr>
                        <a:t>，已追蹤</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李女士的情況多時，唯李女士不願社會局介入協助及無傷人等需強制安置行為出現，故目前僅能持續追蹤觀察。</a:t>
                      </a:r>
                      <a:endParaRPr lang="en-US" altLang="zh-TW"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hMerge="1">
                  <a:txBody>
                    <a:bodyPr/>
                    <a:lstStyle/>
                    <a:p>
                      <a:endParaRPr lang="zh-TW" altLang="en-US" dirty="0"/>
                    </a:p>
                  </a:txBody>
                  <a:tcPr/>
                </a:tc>
                <a:extLst>
                  <a:ext uri="{0D108BD9-81ED-4DB2-BD59-A6C34878D82A}">
                    <a16:rowId xmlns:a16="http://schemas.microsoft.com/office/drawing/2014/main" val="2371630705"/>
                  </a:ext>
                </a:extLst>
              </a:tr>
              <a:tr h="345440">
                <a:tc>
                  <a:txBody>
                    <a:bodyPr/>
                    <a:lstStyle/>
                    <a:p>
                      <a:pPr marL="457200" marR="0" indent="-457200" algn="l" defTabSz="914400" rtl="0" eaLnBrk="1" fontAlgn="auto" latinLnBrk="0" hangingPunct="1">
                        <a:lnSpc>
                          <a:spcPct val="100000"/>
                        </a:lnSpc>
                        <a:spcBef>
                          <a:spcPts val="0"/>
                        </a:spcBef>
                        <a:spcAft>
                          <a:spcPts val="0"/>
                        </a:spcAft>
                        <a:buClrTx/>
                        <a:buSzTx/>
                        <a:buFont typeface="+mj-lt"/>
                        <a:buAutoNum type="arabicPeriod" startAt="2"/>
                        <a:tabLst/>
                        <a:defRPr/>
                      </a:pPr>
                      <a:r>
                        <a:rPr lang="zh-TW" altLang="en-US" sz="2000" b="1" kern="1200" dirty="0">
                          <a:solidFill>
                            <a:schemeClr val="dk1"/>
                          </a:solidFill>
                          <a:latin typeface="微軟正黑體" panose="020B0604030504040204" pitchFamily="34" charset="-120"/>
                          <a:ea typeface="微軟正黑體" panose="020B0604030504040204" pitchFamily="34" charset="-120"/>
                          <a:cs typeface="+mn-cs"/>
                        </a:rPr>
                        <a:t>除消極的針對校園衝突常發生熱點進行巡察外，建議駐警配戴攝影器材及保衛設備增加巡邏範圍及頻率，積極探巡校園。</a:t>
                      </a:r>
                      <a:endParaRPr lang="en-US" altLang="zh-TW" sz="2000" b="1" kern="1200" dirty="0">
                        <a:solidFill>
                          <a:schemeClr val="dk1"/>
                        </a:solidFill>
                        <a:latin typeface="微軟正黑體" panose="020B0604030504040204" pitchFamily="34" charset="-120"/>
                        <a:ea typeface="微軟正黑體" panose="020B0604030504040204" pitchFamily="34" charset="-120"/>
                        <a:cs typeface="+mn-cs"/>
                      </a:endParaRPr>
                    </a:p>
                  </a:txBody>
                  <a:tcPr/>
                </a:tc>
                <a:tc gridSpan="2">
                  <a:txBody>
                    <a:bodyPr/>
                    <a:lstStyle/>
                    <a:p>
                      <a:pPr marL="285750" lvl="1" indent="-285750" algn="l" defTabSz="914400" rtl="0" eaLnBrk="1" latinLnBrk="0" hangingPunct="1">
                        <a:lnSpc>
                          <a:spcPct val="100000"/>
                        </a:lnSpc>
                        <a:spcBef>
                          <a:spcPts val="400"/>
                        </a:spcBef>
                        <a:buFont typeface="Arial" panose="020B0604020202020204" pitchFamily="34" charset="0"/>
                        <a:buChar char="•"/>
                      </a:pP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因駐</a:t>
                      </a:r>
                      <a:r>
                        <a:rPr lang="zh-TW" altLang="en-US" sz="1800" b="1" kern="1200">
                          <a:solidFill>
                            <a:schemeClr val="dk1"/>
                          </a:solidFill>
                          <a:latin typeface="微軟正黑體" panose="020B0604030504040204" pitchFamily="34" charset="-120"/>
                          <a:ea typeface="微軟正黑體" panose="020B0604030504040204" pitchFamily="34" charset="-120"/>
                          <a:cs typeface="+mn-cs"/>
                        </a:rPr>
                        <a:t>警人力因政策遇</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缺不補</a:t>
                      </a:r>
                      <a:r>
                        <a:rPr lang="zh-TW" altLang="en-US" sz="1800" b="1" kern="1200">
                          <a:solidFill>
                            <a:schemeClr val="dk1"/>
                          </a:solidFill>
                          <a:latin typeface="微軟正黑體" panose="020B0604030504040204" pitchFamily="34" charset="-120"/>
                          <a:ea typeface="微軟正黑體" panose="020B0604030504040204" pitchFamily="34" charset="-120"/>
                          <a:cs typeface="+mn-cs"/>
                        </a:rPr>
                        <a:t>，目前駐警隊人力</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較為吃緊，故以監視器監看輔助方式以補不足。如值班人員在監視器中發現異狀，視情況前往現場處理或保留影像為證於日後提告等用。另外，駐警隊亦新添購密錄器作為巡檢裝備之用，增加蒐證能力。</a:t>
                      </a:r>
                      <a:endParaRPr lang="en-US" altLang="zh-TW"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hMerge="1">
                  <a:txBody>
                    <a:bodyPr/>
                    <a:lstStyle/>
                    <a:p>
                      <a:pPr marL="171450" lvl="1" indent="-171450" algn="l" defTabSz="914400" rtl="0" eaLnBrk="1" latinLnBrk="0" hangingPunct="1">
                        <a:lnSpc>
                          <a:spcPct val="100000"/>
                        </a:lnSpc>
                        <a:spcBef>
                          <a:spcPts val="400"/>
                        </a:spcBef>
                        <a:buFont typeface="Arial" panose="020B0604020202020204" pitchFamily="34" charset="0"/>
                        <a:buChar char="•"/>
                      </a:pPr>
                      <a:endParaRPr lang="zh-TW" altLang="en-US" sz="2000" b="0" kern="1200" dirty="0">
                        <a:solidFill>
                          <a:schemeClr val="dk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1396821757"/>
                  </a:ext>
                </a:extLst>
              </a:tr>
              <a:tr h="172720">
                <a:tc>
                  <a:txBody>
                    <a:bodyPr/>
                    <a:lstStyle/>
                    <a:p>
                      <a:endParaRPr lang="zh-TW" altLang="en-US"/>
                    </a:p>
                  </a:txBody>
                  <a:tcPr/>
                </a:tc>
                <a:tc gridSpan="2">
                  <a:txBody>
                    <a:bodyPr/>
                    <a:lstStyle/>
                    <a:p>
                      <a:endParaRPr lang="zh-TW" altLang="en-US" dirty="0"/>
                    </a:p>
                  </a:txBody>
                  <a:tcPr/>
                </a:tc>
                <a:tc hMerge="1">
                  <a:txBody>
                    <a:bodyPr/>
                    <a:lstStyle/>
                    <a:p>
                      <a:pPr marL="171450" lvl="1" indent="-171450" algn="l" defTabSz="914400" rtl="0" eaLnBrk="1" latinLnBrk="0" hangingPunct="1">
                        <a:lnSpc>
                          <a:spcPct val="100000"/>
                        </a:lnSpc>
                        <a:spcBef>
                          <a:spcPts val="400"/>
                        </a:spcBef>
                        <a:buFont typeface="Arial" panose="020B0604020202020204" pitchFamily="34" charset="0"/>
                        <a:buChar char="•"/>
                      </a:pPr>
                      <a:endParaRPr lang="zh-TW" altLang="en-US" sz="2000" b="0" kern="1200" dirty="0">
                        <a:solidFill>
                          <a:schemeClr val="dk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3691292739"/>
                  </a:ext>
                </a:extLst>
              </a:tr>
              <a:tr h="295161">
                <a:tc>
                  <a:txBody>
                    <a:bodyPr/>
                    <a:lstStyle/>
                    <a:p>
                      <a:pPr marL="176213" indent="-176213"/>
                      <a:endParaRPr lang="zh-TW" altLang="en-US" sz="20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171450" lvl="1" indent="-171450" algn="l" defTabSz="914400" rtl="0" eaLnBrk="1" latinLnBrk="0" hangingPunct="1">
                        <a:lnSpc>
                          <a:spcPct val="100000"/>
                        </a:lnSpc>
                        <a:spcBef>
                          <a:spcPts val="400"/>
                        </a:spcBef>
                        <a:buFont typeface="Arial" panose="020B0604020202020204" pitchFamily="34" charset="0"/>
                        <a:buChar char="•"/>
                      </a:pPr>
                      <a:endParaRPr lang="zh-TW" altLang="en-US" sz="2000" b="0"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171450" lvl="1" indent="-171450" algn="l" defTabSz="914400" rtl="0" eaLnBrk="1" latinLnBrk="0" hangingPunct="1">
                        <a:lnSpc>
                          <a:spcPct val="100000"/>
                        </a:lnSpc>
                        <a:spcBef>
                          <a:spcPts val="400"/>
                        </a:spcBef>
                        <a:buFont typeface="Arial" panose="020B0604020202020204" pitchFamily="34" charset="0"/>
                        <a:buChar char="•"/>
                      </a:pPr>
                      <a:endParaRPr lang="zh-TW" altLang="en-US" sz="2000" b="0" kern="1200" dirty="0">
                        <a:solidFill>
                          <a:schemeClr val="dk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2708586447"/>
                  </a:ext>
                </a:extLst>
              </a:tr>
            </a:tbl>
          </a:graphicData>
        </a:graphic>
      </p:graphicFrame>
    </p:spTree>
    <p:extLst>
      <p:ext uri="{BB962C8B-B14F-4D97-AF65-F5344CB8AC3E}">
        <p14:creationId xmlns:p14="http://schemas.microsoft.com/office/powerpoint/2010/main" val="1845394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2" cstate="print">
            <a:extLst>
              <a:ext uri="{28A0092B-C50C-407E-A947-70E740481C1C}">
                <a14:useLocalDpi xmlns:a14="http://schemas.microsoft.com/office/drawing/2010/main" val="0"/>
              </a:ext>
            </a:extLst>
          </a:blip>
          <a:srcRect b="27337"/>
          <a:stretch/>
        </p:blipFill>
        <p:spPr>
          <a:xfrm>
            <a:off x="5012965" y="4204374"/>
            <a:ext cx="6492386" cy="2653626"/>
          </a:xfrm>
          <a:prstGeom prst="rect">
            <a:avLst/>
          </a:prstGeom>
        </p:spPr>
      </p:pic>
      <p:sp>
        <p:nvSpPr>
          <p:cNvPr id="5" name="直排標題 4">
            <a:extLst>
              <a:ext uri="{FF2B5EF4-FFF2-40B4-BE49-F238E27FC236}">
                <a16:creationId xmlns:a16="http://schemas.microsoft.com/office/drawing/2014/main" id="{E9D17B64-2DD5-4282-B345-09FADE26F7D9}"/>
              </a:ext>
            </a:extLst>
          </p:cNvPr>
          <p:cNvSpPr>
            <a:spLocks noGrp="1"/>
          </p:cNvSpPr>
          <p:nvPr>
            <p:ph type="title"/>
          </p:nvPr>
        </p:nvSpPr>
        <p:spPr/>
        <p:txBody>
          <a:bodyPr>
            <a:normAutofit fontScale="90000"/>
          </a:bodyPr>
          <a:lstStyle/>
          <a:p>
            <a:r>
              <a:rPr lang="zh-TW" altLang="en-US" dirty="0">
                <a:ln w="12700">
                  <a:solidFill>
                    <a:schemeClr val="tx1">
                      <a:lumMod val="95000"/>
                      <a:lumOff val="5000"/>
                      <a:alpha val="36000"/>
                    </a:schemeClr>
                  </a:solidFill>
                </a:ln>
                <a:solidFill>
                  <a:schemeClr val="tx1"/>
                </a:solidFill>
                <a:ea typeface="華康圓體 Std W9" panose="02000900000000000000" pitchFamily="50" charset="-120"/>
                <a:cs typeface="+mn-cs"/>
              </a:rPr>
              <a:t>主持人致詞</a:t>
            </a:r>
          </a:p>
        </p:txBody>
      </p:sp>
      <p:sp>
        <p:nvSpPr>
          <p:cNvPr id="2" name="投影片編號版面配置區 1">
            <a:extLst>
              <a:ext uri="{FF2B5EF4-FFF2-40B4-BE49-F238E27FC236}">
                <a16:creationId xmlns:a16="http://schemas.microsoft.com/office/drawing/2014/main" id="{9E43A7B5-F853-4674-91D1-5FB874E8D152}"/>
              </a:ext>
            </a:extLst>
          </p:cNvPr>
          <p:cNvSpPr>
            <a:spLocks noGrp="1"/>
          </p:cNvSpPr>
          <p:nvPr>
            <p:ph type="sldNum" sz="quarter" idx="10"/>
          </p:nvPr>
        </p:nvSpPr>
        <p:spPr/>
        <p:txBody>
          <a:bodyPr/>
          <a:lstStyle/>
          <a:p>
            <a:pPr algn="r"/>
            <a:fld id="{B797FFDA-F269-40CB-82F3-D9C1208CF244}" type="slidenum">
              <a:rPr lang="zh-TW" altLang="en-US" smtClean="0"/>
              <a:pPr algn="r"/>
              <a:t>2</a:t>
            </a:fld>
            <a:r>
              <a:rPr lang="zh-TW" altLang="en-US"/>
              <a:t>  </a:t>
            </a:r>
            <a:endParaRPr lang="zh-TW" altLang="en-US" dirty="0"/>
          </a:p>
        </p:txBody>
      </p:sp>
      <p:sp>
        <p:nvSpPr>
          <p:cNvPr id="13" name="剪去對角線角落矩形 12"/>
          <p:cNvSpPr/>
          <p:nvPr/>
        </p:nvSpPr>
        <p:spPr>
          <a:xfrm>
            <a:off x="555791" y="1063062"/>
            <a:ext cx="10388727" cy="3320400"/>
          </a:xfrm>
          <a:prstGeom prst="snip2DiagRect">
            <a:avLst>
              <a:gd name="adj1" fmla="val 0"/>
              <a:gd name="adj2" fmla="val 16667"/>
            </a:avLst>
          </a:prstGeom>
          <a:solidFill>
            <a:srgbClr val="D4C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zh-TW" altLang="en-US" sz="2400" b="1" dirty="0">
                <a:solidFill>
                  <a:schemeClr val="tx1"/>
                </a:solidFill>
                <a:latin typeface="微軟正黑體" panose="020B0604030504040204" pitchFamily="34" charset="-120"/>
                <a:ea typeface="微軟正黑體" panose="020B0604030504040204" pitchFamily="34" charset="-120"/>
              </a:rPr>
              <a:t>學校關於環境的沉痾已久的問題很多，垃圾、地滑、校園犬群等都是花了很長時間處理，往往解決一部份又有新的問題出來。</a:t>
            </a:r>
            <a:endParaRPr lang="en-US" altLang="zh-TW" sz="2400" b="1" dirty="0">
              <a:solidFill>
                <a:schemeClr val="tx1"/>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400" b="1" dirty="0">
                <a:solidFill>
                  <a:schemeClr val="tx1"/>
                </a:solidFill>
                <a:latin typeface="微軟正黑體" panose="020B0604030504040204" pitchFamily="34" charset="-120"/>
                <a:ea typeface="微軟正黑體" panose="020B0604030504040204" pitchFamily="34" charset="-120"/>
              </a:rPr>
              <a:t>校園犬隻咬人是政大數十年來的難題之一，至今仍困擾全校師生及同仁，這次座談會是首次進行全校公開討論，並希望能夠提供透明、完整的資訊給大家，也希望今天能夠討論出一勞永逸的良方。</a:t>
            </a:r>
            <a:endParaRPr lang="en-US" altLang="zh-TW" sz="2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2720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排標題 4">
            <a:extLst>
              <a:ext uri="{FF2B5EF4-FFF2-40B4-BE49-F238E27FC236}">
                <a16:creationId xmlns:a16="http://schemas.microsoft.com/office/drawing/2014/main" id="{E9D17B64-2DD5-4282-B345-09FADE26F7D9}"/>
              </a:ext>
            </a:extLst>
          </p:cNvPr>
          <p:cNvSpPr>
            <a:spLocks noGrp="1"/>
          </p:cNvSpPr>
          <p:nvPr>
            <p:ph type="title"/>
          </p:nvPr>
        </p:nvSpPr>
        <p:spPr>
          <a:xfrm>
            <a:off x="-332279" y="336399"/>
            <a:ext cx="10515600" cy="497342"/>
          </a:xfrm>
        </p:spPr>
        <p:txBody>
          <a:bodyPr>
            <a:normAutofit fontScale="90000"/>
          </a:bodyPr>
          <a:lstStyle/>
          <a:p>
            <a:r>
              <a:rPr lang="en-US" altLang="zh-TW" dirty="0">
                <a:ln w="12700">
                  <a:solidFill>
                    <a:schemeClr val="tx1">
                      <a:lumMod val="95000"/>
                      <a:lumOff val="5000"/>
                      <a:alpha val="36000"/>
                    </a:schemeClr>
                  </a:solidFill>
                </a:ln>
                <a:latin typeface="華康圓體 Std W9" panose="02000900000000000000" pitchFamily="50" charset="-120"/>
                <a:ea typeface="華康圓體 Std W9" panose="02000900000000000000" pitchFamily="50" charset="-120"/>
                <a:cs typeface="+mn-cs"/>
              </a:rPr>
              <a:t>	</a:t>
            </a:r>
            <a:r>
              <a:rPr lang="zh-TW" altLang="en-US"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rPr>
              <a:t>補充：</a:t>
            </a:r>
            <a:r>
              <a:rPr lang="en-US" altLang="zh-TW"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rPr>
              <a:t>2023.09.15</a:t>
            </a:r>
            <a:r>
              <a:rPr lang="zh-TW" altLang="en-US"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rPr>
              <a:t>執行情形及成效</a:t>
            </a:r>
            <a:r>
              <a:rPr lang="en-US" altLang="zh-TW"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rPr>
              <a:t>-1</a:t>
            </a:r>
            <a:endParaRPr lang="zh-TW" altLang="en-US"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endParaRPr>
          </a:p>
        </p:txBody>
      </p:sp>
      <p:sp>
        <p:nvSpPr>
          <p:cNvPr id="2" name="投影片編號版面配置區 1">
            <a:extLst>
              <a:ext uri="{FF2B5EF4-FFF2-40B4-BE49-F238E27FC236}">
                <a16:creationId xmlns:a16="http://schemas.microsoft.com/office/drawing/2014/main" id="{9E43A7B5-F853-4674-91D1-5FB874E8D152}"/>
              </a:ext>
            </a:extLst>
          </p:cNvPr>
          <p:cNvSpPr>
            <a:spLocks noGrp="1"/>
          </p:cNvSpPr>
          <p:nvPr>
            <p:ph type="sldNum" sz="quarter" idx="10"/>
          </p:nvPr>
        </p:nvSpPr>
        <p:spPr/>
        <p:txBody>
          <a:bodyPr/>
          <a:lstStyle/>
          <a:p>
            <a:pPr algn="r"/>
            <a:fld id="{B797FFDA-F269-40CB-82F3-D9C1208CF244}" type="slidenum">
              <a:rPr lang="zh-TW" altLang="en-US" smtClean="0"/>
              <a:pPr algn="r"/>
              <a:t>20</a:t>
            </a:fld>
            <a:r>
              <a:rPr lang="zh-TW" altLang="en-US"/>
              <a:t>  </a:t>
            </a:r>
            <a:endParaRPr lang="zh-TW" altLang="en-US" dirty="0"/>
          </a:p>
        </p:txBody>
      </p:sp>
      <p:graphicFrame>
        <p:nvGraphicFramePr>
          <p:cNvPr id="3" name="表格 2">
            <a:extLst>
              <a:ext uri="{FF2B5EF4-FFF2-40B4-BE49-F238E27FC236}">
                <a16:creationId xmlns:a16="http://schemas.microsoft.com/office/drawing/2014/main" id="{B4937E1F-3EEB-4347-B7F5-4AE7A7FC3F6B}"/>
              </a:ext>
            </a:extLst>
          </p:cNvPr>
          <p:cNvGraphicFramePr>
            <a:graphicFrameLocks noGrp="1"/>
          </p:cNvGraphicFramePr>
          <p:nvPr>
            <p:extLst>
              <p:ext uri="{D42A27DB-BD31-4B8C-83A1-F6EECF244321}">
                <p14:modId xmlns:p14="http://schemas.microsoft.com/office/powerpoint/2010/main" val="3501929266"/>
              </p:ext>
            </p:extLst>
          </p:nvPr>
        </p:nvGraphicFramePr>
        <p:xfrm>
          <a:off x="694944" y="1534755"/>
          <a:ext cx="10148277" cy="4518574"/>
        </p:xfrm>
        <a:graphic>
          <a:graphicData uri="http://schemas.openxmlformats.org/drawingml/2006/table">
            <a:tbl>
              <a:tblPr firstRow="1" bandRow="1">
                <a:tableStyleId>{5C22544A-7EE6-4342-B048-85BDC9FD1C3A}</a:tableStyleId>
              </a:tblPr>
              <a:tblGrid>
                <a:gridCol w="1755933">
                  <a:extLst>
                    <a:ext uri="{9D8B030D-6E8A-4147-A177-3AD203B41FA5}">
                      <a16:colId xmlns:a16="http://schemas.microsoft.com/office/drawing/2014/main" val="2333504926"/>
                    </a:ext>
                  </a:extLst>
                </a:gridCol>
                <a:gridCol w="3808196">
                  <a:extLst>
                    <a:ext uri="{9D8B030D-6E8A-4147-A177-3AD203B41FA5}">
                      <a16:colId xmlns:a16="http://schemas.microsoft.com/office/drawing/2014/main" val="1186570865"/>
                    </a:ext>
                  </a:extLst>
                </a:gridCol>
                <a:gridCol w="4584148">
                  <a:extLst>
                    <a:ext uri="{9D8B030D-6E8A-4147-A177-3AD203B41FA5}">
                      <a16:colId xmlns:a16="http://schemas.microsoft.com/office/drawing/2014/main" val="1747044865"/>
                    </a:ext>
                  </a:extLst>
                </a:gridCol>
              </a:tblGrid>
              <a:tr h="373294">
                <a:tc>
                  <a:txBody>
                    <a:bodyPr/>
                    <a:lstStyle/>
                    <a:p>
                      <a:pPr algn="ctr"/>
                      <a:r>
                        <a:rPr lang="zh-TW" altLang="en-US" sz="1800" dirty="0">
                          <a:latin typeface="微軟正黑體" panose="020B0604030504040204" pitchFamily="34" charset="-120"/>
                          <a:ea typeface="微軟正黑體" panose="020B0604030504040204" pitchFamily="34" charset="-120"/>
                        </a:rPr>
                        <a:t>方式</a:t>
                      </a:r>
                    </a:p>
                  </a:txBody>
                  <a:tcPr/>
                </a:tc>
                <a:tc>
                  <a:txBody>
                    <a:bodyPr/>
                    <a:lstStyle/>
                    <a:p>
                      <a:pPr algn="ctr"/>
                      <a:r>
                        <a:rPr lang="zh-TW" altLang="en-US" sz="1800" dirty="0">
                          <a:latin typeface="微軟正黑體" panose="020B0604030504040204" pitchFamily="34" charset="-120"/>
                          <a:ea typeface="微軟正黑體" panose="020B0604030504040204" pitchFamily="34" charset="-120"/>
                        </a:rPr>
                        <a:t>執行情形</a:t>
                      </a:r>
                    </a:p>
                  </a:txBody>
                  <a:tcPr/>
                </a:tc>
                <a:tc>
                  <a:txBody>
                    <a:bodyPr/>
                    <a:lstStyle/>
                    <a:p>
                      <a:pPr algn="ctr"/>
                      <a:r>
                        <a:rPr lang="zh-TW" altLang="en-US" sz="1800" dirty="0">
                          <a:latin typeface="微軟正黑體" panose="020B0604030504040204" pitchFamily="34" charset="-120"/>
                          <a:ea typeface="微軟正黑體" panose="020B0604030504040204" pitchFamily="34" charset="-120"/>
                        </a:rPr>
                        <a:t>執行成效</a:t>
                      </a:r>
                    </a:p>
                  </a:txBody>
                  <a:tcPr/>
                </a:tc>
                <a:extLst>
                  <a:ext uri="{0D108BD9-81ED-4DB2-BD59-A6C34878D82A}">
                    <a16:rowId xmlns:a16="http://schemas.microsoft.com/office/drawing/2014/main" val="1361938782"/>
                  </a:ext>
                </a:extLst>
              </a:tr>
              <a:tr h="1353747">
                <a:tc>
                  <a:txBody>
                    <a:bodyPr/>
                    <a:lstStyle/>
                    <a:p>
                      <a:pPr marL="176213" indent="-176213"/>
                      <a:r>
                        <a:rPr lang="en-US" altLang="zh-TW" sz="2000" b="1" dirty="0">
                          <a:latin typeface="微軟正黑體" panose="020B0604030504040204" pitchFamily="34" charset="-120"/>
                          <a:ea typeface="微軟正黑體" panose="020B0604030504040204" pitchFamily="34" charset="-120"/>
                        </a:rPr>
                        <a:t>1.</a:t>
                      </a:r>
                      <a:r>
                        <a:rPr lang="zh-TW" altLang="en-US" sz="2000" b="1" dirty="0">
                          <a:latin typeface="微軟正黑體" panose="020B0604030504040204" pitchFamily="34" charset="-120"/>
                          <a:ea typeface="微軟正黑體" panose="020B0604030504040204" pitchFamily="34" charset="-120"/>
                        </a:rPr>
                        <a:t>撤除</a:t>
                      </a:r>
                      <a:r>
                        <a:rPr lang="zh-TW" altLang="en-US" sz="2000" b="1" kern="1200" dirty="0">
                          <a:solidFill>
                            <a:schemeClr val="dk1"/>
                          </a:solidFill>
                          <a:latin typeface="微軟正黑體" panose="020B0604030504040204" pitchFamily="34" charset="-120"/>
                          <a:ea typeface="微軟正黑體" panose="020B0604030504040204" pitchFamily="34" charset="-120"/>
                          <a:cs typeface="+mn-cs"/>
                        </a:rPr>
                        <a:t>超音波裝置設置</a:t>
                      </a:r>
                      <a:endParaRPr lang="en-US" altLang="zh-TW" sz="2000" dirty="0">
                        <a:latin typeface="微軟正黑體" panose="020B0604030504040204" pitchFamily="34" charset="-120"/>
                        <a:ea typeface="微軟正黑體" panose="020B0604030504040204" pitchFamily="34" charset="-120"/>
                      </a:endParaRPr>
                    </a:p>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pPr marL="171450" indent="-171450" algn="l" defTabSz="914400" rtl="0" eaLnBrk="1" latinLnBrk="0" hangingPunct="1">
                        <a:lnSpc>
                          <a:spcPct val="100000"/>
                        </a:lnSpc>
                        <a:buFont typeface="Arial" panose="020B0604020202020204" pitchFamily="34" charset="0"/>
                        <a:buChar char="•"/>
                      </a:pPr>
                      <a:r>
                        <a:rPr lang="zh-TW" altLang="en-US" sz="2000" b="0" dirty="0">
                          <a:latin typeface="微軟正黑體" panose="020B0604030504040204" pitchFamily="34" charset="-120"/>
                          <a:ea typeface="微軟正黑體" panose="020B0604030504040204" pitchFamily="34" charset="-120"/>
                        </a:rPr>
                        <a:t>李女士出現在綜院館次數大減，故該地犬隻逗留情況已有改善，另</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因超音波發射器其成效不彰，故於</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112</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年</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9</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月撤除超音波裝置設置（綜院北棟）</a:t>
                      </a:r>
                      <a:endParaRPr lang="en-US" altLang="zh-TW" sz="2000" b="0"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因超音波裝置設置有所限制，且必須設置於戶外地區，故目前正在研擬其他用途。</a:t>
                      </a:r>
                    </a:p>
                  </a:txBody>
                  <a:tcPr/>
                </a:tc>
                <a:extLst>
                  <a:ext uri="{0D108BD9-81ED-4DB2-BD59-A6C34878D82A}">
                    <a16:rowId xmlns:a16="http://schemas.microsoft.com/office/drawing/2014/main" val="3904385710"/>
                  </a:ext>
                </a:extLst>
              </a:tr>
              <a:tr h="1310640">
                <a:tc>
                  <a:txBody>
                    <a:bodyPr/>
                    <a:lstStyle/>
                    <a:p>
                      <a:pPr marL="176213" indent="-176213"/>
                      <a:r>
                        <a:rPr lang="en-US" altLang="zh-TW" sz="2000" b="1" dirty="0">
                          <a:latin typeface="微軟正黑體" panose="020B0604030504040204" pitchFamily="34" charset="-120"/>
                          <a:ea typeface="微軟正黑體" panose="020B0604030504040204" pitchFamily="34" charset="-120"/>
                        </a:rPr>
                        <a:t>2.</a:t>
                      </a:r>
                      <a:r>
                        <a:rPr lang="zh-TW" altLang="en-US" sz="2000" b="1" dirty="0">
                          <a:latin typeface="微軟正黑體" panose="020B0604030504040204" pitchFamily="34" charset="-120"/>
                          <a:ea typeface="微軟正黑體" panose="020B0604030504040204" pitchFamily="34" charset="-120"/>
                        </a:rPr>
                        <a:t>依社會秩序維護法向李女士提出告訴</a:t>
                      </a:r>
                      <a:endParaRPr lang="en-US" altLang="zh-TW" sz="2000" b="0" dirty="0">
                        <a:latin typeface="微軟正黑體" panose="020B0604030504040204" pitchFamily="34" charset="-120"/>
                        <a:ea typeface="微軟正黑體" panose="020B0604030504040204" pitchFamily="34" charset="-120"/>
                      </a:endParaRPr>
                    </a:p>
                  </a:txBody>
                  <a:tcPr/>
                </a:tc>
                <a:tc>
                  <a:txBody>
                    <a:bodyPr/>
                    <a:lstStyle/>
                    <a:p>
                      <a:pPr marL="171450" indent="-171450">
                        <a:lnSpc>
                          <a:spcPct val="100000"/>
                        </a:lnSpc>
                        <a:buFont typeface="Arial" panose="020B0604020202020204" pitchFamily="34" charset="0"/>
                        <a:buChar char="•"/>
                      </a:pP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民國</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112</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年</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2</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月</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14</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日因犬隻攻擊事件，由校方依社會秩序維護法向李女士提出告訴</a:t>
                      </a:r>
                      <a:endParaRPr lang="en-US" altLang="zh-TW" sz="2000" b="0" kern="1200" dirty="0">
                        <a:solidFill>
                          <a:schemeClr val="dk1"/>
                        </a:solidFill>
                        <a:latin typeface="微軟正黑體" panose="020B0604030504040204" pitchFamily="34" charset="-120"/>
                        <a:ea typeface="微軟正黑體" panose="020B0604030504040204" pitchFamily="34" charset="-120"/>
                        <a:cs typeface="+mn-cs"/>
                      </a:endParaRPr>
                    </a:p>
                    <a:p>
                      <a:pPr marL="171450" indent="-171450">
                        <a:lnSpc>
                          <a:spcPct val="100000"/>
                        </a:lnSpc>
                        <a:buFont typeface="Arial" panose="020B0604020202020204" pitchFamily="34" charset="0"/>
                        <a:buChar char="•"/>
                      </a:pP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因</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7</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月 </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7 </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日及 </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20 </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日皆有發生犬隻追逐或傷人案件且皆明確與李女士有關，故 </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8 </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月 </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14 </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日以社維法 </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68 </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條及 </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70 </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條第二次對李宗燕提出告訴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2</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月</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14</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日犬隻攻擊事件一案，於</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6</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月</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12</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日經警察機關移送審理，依社會秩序維護法第</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46</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條第</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1</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項、第</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45</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條第</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2</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項、第</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70</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條第</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3</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項，處罰鍰</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2000</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元。</a:t>
                      </a:r>
                      <a:endParaRPr lang="en-US" altLang="zh-TW" sz="2000" b="0" kern="1200" dirty="0">
                        <a:solidFill>
                          <a:schemeClr val="dk1"/>
                        </a:solidFill>
                        <a:latin typeface="微軟正黑體" panose="020B0604030504040204" pitchFamily="34" charset="-120"/>
                        <a:ea typeface="微軟正黑體" panose="020B0604030504040204" pitchFamily="34" charset="-12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7</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月 </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7 </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日及 </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20 </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日犬隻攻擊一案，已於</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8 </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月 </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14 </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日向李女士提出告訴，目前尚未進行審理。</a:t>
                      </a:r>
                      <a:endParaRPr kumimoji="0" lang="en-US" altLang="zh-TW" sz="20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3756735675"/>
                  </a:ext>
                </a:extLst>
              </a:tr>
            </a:tbl>
          </a:graphicData>
        </a:graphic>
      </p:graphicFrame>
    </p:spTree>
    <p:extLst>
      <p:ext uri="{BB962C8B-B14F-4D97-AF65-F5344CB8AC3E}">
        <p14:creationId xmlns:p14="http://schemas.microsoft.com/office/powerpoint/2010/main" val="2903882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排標題 4">
            <a:extLst>
              <a:ext uri="{FF2B5EF4-FFF2-40B4-BE49-F238E27FC236}">
                <a16:creationId xmlns:a16="http://schemas.microsoft.com/office/drawing/2014/main" id="{E9D17B64-2DD5-4282-B345-09FADE26F7D9}"/>
              </a:ext>
            </a:extLst>
          </p:cNvPr>
          <p:cNvSpPr>
            <a:spLocks noGrp="1"/>
          </p:cNvSpPr>
          <p:nvPr>
            <p:ph type="title"/>
          </p:nvPr>
        </p:nvSpPr>
        <p:spPr>
          <a:xfrm>
            <a:off x="-332279" y="336399"/>
            <a:ext cx="10515600" cy="497342"/>
          </a:xfrm>
        </p:spPr>
        <p:txBody>
          <a:bodyPr>
            <a:normAutofit fontScale="90000"/>
          </a:bodyPr>
          <a:lstStyle/>
          <a:p>
            <a:r>
              <a:rPr lang="en-US" altLang="zh-TW" dirty="0">
                <a:ln w="12700">
                  <a:solidFill>
                    <a:schemeClr val="tx1">
                      <a:lumMod val="95000"/>
                      <a:lumOff val="5000"/>
                      <a:alpha val="36000"/>
                    </a:schemeClr>
                  </a:solidFill>
                </a:ln>
                <a:latin typeface="華康圓體 Std W9" panose="02000900000000000000" pitchFamily="50" charset="-120"/>
                <a:ea typeface="華康圓體 Std W9" panose="02000900000000000000" pitchFamily="50" charset="-120"/>
                <a:cs typeface="+mn-cs"/>
              </a:rPr>
              <a:t>	</a:t>
            </a:r>
            <a:r>
              <a:rPr lang="zh-TW" altLang="en-US"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rPr>
              <a:t>補充：</a:t>
            </a:r>
            <a:r>
              <a:rPr lang="en-US" altLang="zh-TW"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rPr>
              <a:t>2023.09.15</a:t>
            </a:r>
            <a:r>
              <a:rPr lang="zh-TW" altLang="en-US"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rPr>
              <a:t>執行情形及成效</a:t>
            </a:r>
            <a:r>
              <a:rPr lang="en-US" altLang="zh-TW"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rPr>
              <a:t>-2</a:t>
            </a:r>
            <a:endParaRPr lang="zh-TW" altLang="en-US" dirty="0">
              <a:ln w="12700">
                <a:solidFill>
                  <a:schemeClr val="tx1">
                    <a:lumMod val="95000"/>
                    <a:lumOff val="5000"/>
                    <a:alpha val="36000"/>
                  </a:schemeClr>
                </a:solidFill>
              </a:ln>
              <a:solidFill>
                <a:schemeClr val="tx1"/>
              </a:solidFill>
              <a:latin typeface="華康圓體 Std W9" panose="02000900000000000000" pitchFamily="50" charset="-120"/>
              <a:ea typeface="華康圓體 Std W9" panose="02000900000000000000" pitchFamily="50" charset="-120"/>
              <a:cs typeface="+mn-cs"/>
            </a:endParaRPr>
          </a:p>
        </p:txBody>
      </p:sp>
      <p:sp>
        <p:nvSpPr>
          <p:cNvPr id="2" name="投影片編號版面配置區 1">
            <a:extLst>
              <a:ext uri="{FF2B5EF4-FFF2-40B4-BE49-F238E27FC236}">
                <a16:creationId xmlns:a16="http://schemas.microsoft.com/office/drawing/2014/main" id="{9E43A7B5-F853-4674-91D1-5FB874E8D152}"/>
              </a:ext>
            </a:extLst>
          </p:cNvPr>
          <p:cNvSpPr>
            <a:spLocks noGrp="1"/>
          </p:cNvSpPr>
          <p:nvPr>
            <p:ph type="sldNum" sz="quarter" idx="10"/>
          </p:nvPr>
        </p:nvSpPr>
        <p:spPr/>
        <p:txBody>
          <a:bodyPr/>
          <a:lstStyle/>
          <a:p>
            <a:pPr algn="r"/>
            <a:fld id="{B797FFDA-F269-40CB-82F3-D9C1208CF244}" type="slidenum">
              <a:rPr lang="zh-TW" altLang="en-US" smtClean="0"/>
              <a:pPr algn="r"/>
              <a:t>21</a:t>
            </a:fld>
            <a:r>
              <a:rPr lang="zh-TW" altLang="en-US"/>
              <a:t>  </a:t>
            </a:r>
            <a:endParaRPr lang="zh-TW" altLang="en-US" dirty="0"/>
          </a:p>
        </p:txBody>
      </p:sp>
      <p:graphicFrame>
        <p:nvGraphicFramePr>
          <p:cNvPr id="3" name="表格 2">
            <a:extLst>
              <a:ext uri="{FF2B5EF4-FFF2-40B4-BE49-F238E27FC236}">
                <a16:creationId xmlns:a16="http://schemas.microsoft.com/office/drawing/2014/main" id="{B4937E1F-3EEB-4347-B7F5-4AE7A7FC3F6B}"/>
              </a:ext>
            </a:extLst>
          </p:cNvPr>
          <p:cNvGraphicFramePr>
            <a:graphicFrameLocks noGrp="1"/>
          </p:cNvGraphicFramePr>
          <p:nvPr>
            <p:extLst>
              <p:ext uri="{D42A27DB-BD31-4B8C-83A1-F6EECF244321}">
                <p14:modId xmlns:p14="http://schemas.microsoft.com/office/powerpoint/2010/main" val="2928864799"/>
              </p:ext>
            </p:extLst>
          </p:nvPr>
        </p:nvGraphicFramePr>
        <p:xfrm>
          <a:off x="694944" y="1077554"/>
          <a:ext cx="10158113" cy="4264574"/>
        </p:xfrm>
        <a:graphic>
          <a:graphicData uri="http://schemas.openxmlformats.org/drawingml/2006/table">
            <a:tbl>
              <a:tblPr firstRow="1" bandRow="1">
                <a:tableStyleId>{5C22544A-7EE6-4342-B048-85BDC9FD1C3A}</a:tableStyleId>
              </a:tblPr>
              <a:tblGrid>
                <a:gridCol w="1757635">
                  <a:extLst>
                    <a:ext uri="{9D8B030D-6E8A-4147-A177-3AD203B41FA5}">
                      <a16:colId xmlns:a16="http://schemas.microsoft.com/office/drawing/2014/main" val="2333504926"/>
                    </a:ext>
                  </a:extLst>
                </a:gridCol>
                <a:gridCol w="3811887">
                  <a:extLst>
                    <a:ext uri="{9D8B030D-6E8A-4147-A177-3AD203B41FA5}">
                      <a16:colId xmlns:a16="http://schemas.microsoft.com/office/drawing/2014/main" val="1186570865"/>
                    </a:ext>
                  </a:extLst>
                </a:gridCol>
                <a:gridCol w="4588591">
                  <a:extLst>
                    <a:ext uri="{9D8B030D-6E8A-4147-A177-3AD203B41FA5}">
                      <a16:colId xmlns:a16="http://schemas.microsoft.com/office/drawing/2014/main" val="1747044865"/>
                    </a:ext>
                  </a:extLst>
                </a:gridCol>
              </a:tblGrid>
              <a:tr h="373294">
                <a:tc>
                  <a:txBody>
                    <a:bodyPr/>
                    <a:lstStyle/>
                    <a:p>
                      <a:pPr algn="ctr"/>
                      <a:r>
                        <a:rPr lang="zh-TW" altLang="en-US" sz="1800" dirty="0">
                          <a:latin typeface="微軟正黑體" panose="020B0604030504040204" pitchFamily="34" charset="-120"/>
                          <a:ea typeface="微軟正黑體" panose="020B0604030504040204" pitchFamily="34" charset="-120"/>
                        </a:rPr>
                        <a:t>方式</a:t>
                      </a:r>
                    </a:p>
                  </a:txBody>
                  <a:tcPr/>
                </a:tc>
                <a:tc>
                  <a:txBody>
                    <a:bodyPr/>
                    <a:lstStyle/>
                    <a:p>
                      <a:pPr algn="ctr"/>
                      <a:r>
                        <a:rPr lang="zh-TW" altLang="en-US" sz="1800" dirty="0">
                          <a:latin typeface="微軟正黑體" panose="020B0604030504040204" pitchFamily="34" charset="-120"/>
                          <a:ea typeface="微軟正黑體" panose="020B0604030504040204" pitchFamily="34" charset="-120"/>
                        </a:rPr>
                        <a:t>執行情形</a:t>
                      </a:r>
                    </a:p>
                  </a:txBody>
                  <a:tcPr/>
                </a:tc>
                <a:tc>
                  <a:txBody>
                    <a:bodyPr/>
                    <a:lstStyle/>
                    <a:p>
                      <a:pPr algn="ctr"/>
                      <a:r>
                        <a:rPr lang="zh-TW" altLang="en-US" sz="1800" dirty="0">
                          <a:latin typeface="微軟正黑體" panose="020B0604030504040204" pitchFamily="34" charset="-120"/>
                          <a:ea typeface="微軟正黑體" panose="020B0604030504040204" pitchFamily="34" charset="-120"/>
                        </a:rPr>
                        <a:t>執行成效</a:t>
                      </a:r>
                    </a:p>
                  </a:txBody>
                  <a:tcPr/>
                </a:tc>
                <a:extLst>
                  <a:ext uri="{0D108BD9-81ED-4DB2-BD59-A6C34878D82A}">
                    <a16:rowId xmlns:a16="http://schemas.microsoft.com/office/drawing/2014/main" val="1361938782"/>
                  </a:ext>
                </a:extLst>
              </a:tr>
              <a:tr h="1005840">
                <a:tc>
                  <a:txBody>
                    <a:bodyPr/>
                    <a:lstStyle/>
                    <a:p>
                      <a:pPr marL="176213" indent="-176213"/>
                      <a:r>
                        <a:rPr lang="en-US" altLang="zh-TW" sz="2000" b="1" kern="1200" dirty="0">
                          <a:solidFill>
                            <a:schemeClr val="dk1"/>
                          </a:solidFill>
                          <a:latin typeface="微軟正黑體" panose="020B0604030504040204" pitchFamily="34" charset="-120"/>
                          <a:ea typeface="微軟正黑體" panose="020B0604030504040204" pitchFamily="34" charset="-120"/>
                          <a:cs typeface="+mn-cs"/>
                        </a:rPr>
                        <a:t>3.</a:t>
                      </a:r>
                      <a:r>
                        <a:rPr lang="zh-TW" altLang="en-US" sz="2000" b="1" kern="1200" dirty="0">
                          <a:solidFill>
                            <a:schemeClr val="dk1"/>
                          </a:solidFill>
                          <a:latin typeface="微軟正黑體" panose="020B0604030504040204" pitchFamily="34" charset="-120"/>
                          <a:ea typeface="微軟正黑體" panose="020B0604030504040204" pitchFamily="34" charset="-120"/>
                          <a:cs typeface="+mn-cs"/>
                        </a:rPr>
                        <a:t>設置「注意浪犬出沒」告示牌</a:t>
                      </a:r>
                      <a:endParaRPr lang="zh-TW" altLang="en-US" sz="2000" b="0"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171450" lvl="1" indent="-171450" algn="l" defTabSz="914400" rtl="0" eaLnBrk="1" latinLnBrk="0" hangingPunct="1">
                        <a:lnSpc>
                          <a:spcPct val="100000"/>
                        </a:lnSpc>
                        <a:spcBef>
                          <a:spcPts val="400"/>
                        </a:spcBef>
                        <a:buFont typeface="Arial" panose="020B0604020202020204" pitchFamily="34" charset="0"/>
                        <a:buChar char="•"/>
                      </a:pP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9</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月</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5</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日於校內設置「注意浪犬出沒」告示牌，用於警示行人目前浪犬出沒之常見位置。</a:t>
                      </a:r>
                      <a:endParaRPr lang="en-US" altLang="zh-TW" sz="2000" b="0" kern="1200" dirty="0">
                        <a:solidFill>
                          <a:schemeClr val="dk1"/>
                        </a:solidFill>
                        <a:latin typeface="微軟正黑體" panose="020B0604030504040204" pitchFamily="34" charset="-120"/>
                        <a:ea typeface="微軟正黑體" panose="020B0604030504040204" pitchFamily="34" charset="-120"/>
                        <a:cs typeface="+mn-cs"/>
                      </a:endParaRPr>
                    </a:p>
                    <a:p>
                      <a:pPr marL="171450" lvl="1" indent="-171450" algn="l" defTabSz="914400" rtl="0" eaLnBrk="1" latinLnBrk="0" hangingPunct="1">
                        <a:lnSpc>
                          <a:spcPct val="100000"/>
                        </a:lnSpc>
                        <a:spcBef>
                          <a:spcPts val="400"/>
                        </a:spcBef>
                        <a:buFont typeface="Arial" panose="020B0604020202020204" pitchFamily="34" charset="0"/>
                        <a:buChar char="•"/>
                      </a:pP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目前設置的</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5</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個點為當初規劃風險較高的五個地方，預計放置兩週警示本校教職員生及民眾，行經時請留意流浪犬出沒。</a:t>
                      </a:r>
                    </a:p>
                  </a:txBody>
                  <a:tcPr/>
                </a:tc>
                <a:tc>
                  <a:txBody>
                    <a:bodyPr/>
                    <a:lstStyle/>
                    <a:p>
                      <a:pPr marL="171450" lvl="1" indent="-171450" algn="l" defTabSz="914400" rtl="0" eaLnBrk="1" latinLnBrk="0" hangingPunct="1">
                        <a:lnSpc>
                          <a:spcPct val="100000"/>
                        </a:lnSpc>
                        <a:spcBef>
                          <a:spcPts val="400"/>
                        </a:spcBef>
                        <a:buFont typeface="Arial" panose="020B0604020202020204" pitchFamily="34" charset="0"/>
                        <a:buChar char="•"/>
                      </a:pPr>
                      <a:r>
                        <a:rPr kumimoji="0" lang="zh-TW" altLang="en-US" sz="20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目前告示牌設置地點：渡賢橋往堤外棒球場交界、綜院館與體育館間停車場</a:t>
                      </a:r>
                      <a:r>
                        <a:rPr kumimoji="0" lang="en-US" altLang="zh-TW" sz="20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2</a:t>
                      </a:r>
                      <a:r>
                        <a:rPr kumimoji="0" lang="zh-TW" altLang="en-US" sz="20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側、綜院館往堤外機車停場斜坡下方、大智樓機車停車場往抽水站斜坡，共計</a:t>
                      </a:r>
                      <a:r>
                        <a:rPr kumimoji="0" lang="en-US" altLang="zh-TW" sz="20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5</a:t>
                      </a:r>
                      <a:r>
                        <a:rPr kumimoji="0" lang="zh-TW" altLang="en-US" sz="20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面告示牌。</a:t>
                      </a:r>
                      <a:endParaRPr kumimoji="0" lang="en-US" altLang="zh-TW" sz="20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171450" lvl="1" indent="-171450" algn="l" defTabSz="914400" rtl="0" eaLnBrk="1" latinLnBrk="0" hangingPunct="1">
                        <a:lnSpc>
                          <a:spcPct val="100000"/>
                        </a:lnSpc>
                        <a:spcBef>
                          <a:spcPts val="400"/>
                        </a:spcBef>
                        <a:buFont typeface="Arial" panose="020B0604020202020204" pitchFamily="34" charset="0"/>
                        <a:buChar char="•"/>
                      </a:pPr>
                      <a:r>
                        <a:rPr kumimoji="0" lang="zh-TW" altLang="en-US" sz="2000" b="0" i="0" u="none" strike="noStrike" kern="1200" cap="none" spc="0" normalizeH="0" baseline="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告示牌上亦有</a:t>
                      </a:r>
                      <a:r>
                        <a:rPr kumimoji="0" lang="en" altLang="zh-TW" sz="2000" b="0" i="0" u="none" strike="noStrike" kern="1200" cap="none" spc="0" normalizeH="0" baseline="0" dirty="0" err="1">
                          <a:ln>
                            <a:noFill/>
                          </a:ln>
                          <a:solidFill>
                            <a:srgbClr val="000000"/>
                          </a:solidFill>
                          <a:effectLst/>
                          <a:uLnTx/>
                          <a:uFillTx/>
                          <a:latin typeface="微軟正黑體" panose="020B0604030504040204" pitchFamily="34" charset="-120"/>
                          <a:ea typeface="微軟正黑體" panose="020B0604030504040204" pitchFamily="34" charset="-120"/>
                          <a:cs typeface="+mn-cs"/>
                        </a:rPr>
                        <a:t>QRcode</a:t>
                      </a:r>
                      <a:r>
                        <a:rPr kumimoji="0" lang="zh-TW" altLang="en-US" sz="2000" b="0" i="0" u="none" strike="noStrike" kern="1200" cap="none" spc="0" normalizeH="0" baseline="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連結回總務處環安組頁面查找浪犬</a:t>
                      </a:r>
                      <a:r>
                        <a:rPr kumimoji="0" lang="en" altLang="zh-TW" sz="2000" b="0" i="0" u="none" strike="noStrike" kern="1200" cap="none" spc="0" normalizeH="0" baseline="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QA</a:t>
                      </a:r>
                      <a:r>
                        <a:rPr kumimoji="0" lang="zh-TW" altLang="en-US" sz="2000" b="0" i="0" u="none" strike="noStrike" kern="1200" cap="none" spc="0" normalizeH="0" baseline="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事項。</a:t>
                      </a:r>
                      <a:endParaRPr kumimoji="0" lang="en-US" altLang="zh-TW" sz="20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954274717"/>
                  </a:ext>
                </a:extLst>
              </a:tr>
              <a:tr h="1005840">
                <a:tc>
                  <a:txBody>
                    <a:bodyPr/>
                    <a:lstStyle/>
                    <a:p>
                      <a:pPr marL="176213" indent="-176213"/>
                      <a:r>
                        <a:rPr lang="en-US" altLang="zh-TW" sz="2000" b="1" kern="1200" dirty="0">
                          <a:solidFill>
                            <a:schemeClr val="dk1"/>
                          </a:solidFill>
                          <a:latin typeface="微軟正黑體" panose="020B0604030504040204" pitchFamily="34" charset="-120"/>
                          <a:ea typeface="微軟正黑體" panose="020B0604030504040204" pitchFamily="34" charset="-120"/>
                          <a:cs typeface="+mn-cs"/>
                        </a:rPr>
                        <a:t>4.</a:t>
                      </a:r>
                      <a:r>
                        <a:rPr lang="zh-TW" altLang="en-US" sz="2000" b="1" kern="1200" dirty="0">
                          <a:solidFill>
                            <a:schemeClr val="dk1"/>
                          </a:solidFill>
                          <a:latin typeface="微軟正黑體" panose="020B0604030504040204" pitchFamily="34" charset="-120"/>
                          <a:ea typeface="微軟正黑體" panose="020B0604030504040204" pitchFamily="34" charset="-120"/>
                          <a:cs typeface="+mn-cs"/>
                        </a:rPr>
                        <a:t>網頁建置「流浪犬</a:t>
                      </a:r>
                      <a:r>
                        <a:rPr lang="en-US" altLang="zh-TW" sz="2000" b="1" kern="1200" dirty="0">
                          <a:solidFill>
                            <a:schemeClr val="dk1"/>
                          </a:solidFill>
                          <a:latin typeface="微軟正黑體" panose="020B0604030504040204" pitchFamily="34" charset="-120"/>
                          <a:ea typeface="微軟正黑體" panose="020B0604030504040204" pitchFamily="34" charset="-120"/>
                          <a:cs typeface="+mn-cs"/>
                        </a:rPr>
                        <a:t>&amp;</a:t>
                      </a:r>
                      <a:r>
                        <a:rPr lang="zh-TW" altLang="en-US" sz="2000" b="1" kern="1200" dirty="0">
                          <a:solidFill>
                            <a:schemeClr val="dk1"/>
                          </a:solidFill>
                          <a:latin typeface="微軟正黑體" panose="020B0604030504040204" pitchFamily="34" charset="-120"/>
                          <a:ea typeface="微軟正黑體" panose="020B0604030504040204" pitchFamily="34" charset="-120"/>
                          <a:cs typeface="+mn-cs"/>
                        </a:rPr>
                        <a:t>野生動物業務」專區</a:t>
                      </a:r>
                      <a:endParaRPr lang="en-US" altLang="zh-TW" sz="20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171450" lvl="1" indent="-171450" algn="l" defTabSz="914400" rtl="0" eaLnBrk="1" latinLnBrk="0" hangingPunct="1">
                        <a:lnSpc>
                          <a:spcPct val="100000"/>
                        </a:lnSpc>
                        <a:spcBef>
                          <a:spcPts val="400"/>
                        </a:spcBef>
                        <a:buFont typeface="Arial" panose="020B0604020202020204" pitchFamily="34" charset="0"/>
                        <a:buChar char="•"/>
                      </a:pP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總務處環安組網頁建置「流浪犬</a:t>
                      </a:r>
                      <a:r>
                        <a:rPr lang="en-US" altLang="zh-TW" sz="2000" b="0" kern="1200" dirty="0">
                          <a:solidFill>
                            <a:schemeClr val="dk1"/>
                          </a:solidFill>
                          <a:latin typeface="微軟正黑體" panose="020B0604030504040204" pitchFamily="34" charset="-120"/>
                          <a:ea typeface="微軟正黑體" panose="020B0604030504040204" pitchFamily="34" charset="-120"/>
                          <a:cs typeface="+mn-cs"/>
                        </a:rPr>
                        <a:t>&amp;</a:t>
                      </a:r>
                      <a:r>
                        <a:rPr lang="zh-TW" altLang="en-US" sz="2000" b="0" kern="1200" dirty="0">
                          <a:solidFill>
                            <a:schemeClr val="dk1"/>
                          </a:solidFill>
                          <a:latin typeface="微軟正黑體" panose="020B0604030504040204" pitchFamily="34" charset="-120"/>
                          <a:ea typeface="微軟正黑體" panose="020B0604030504040204" pitchFamily="34" charset="-120"/>
                          <a:cs typeface="+mn-cs"/>
                        </a:rPr>
                        <a:t>野生動物業務」專區，內有犬隻管理法令規章、教育宣導事項、每月執行浪犬業務月報表、相關</a:t>
                      </a:r>
                      <a:r>
                        <a:rPr lang="en" altLang="zh-TW" sz="2000" b="0" kern="1200" dirty="0">
                          <a:solidFill>
                            <a:schemeClr val="dk1"/>
                          </a:solidFill>
                          <a:latin typeface="微軟正黑體" panose="020B0604030504040204" pitchFamily="34" charset="-120"/>
                          <a:ea typeface="微軟正黑體" panose="020B0604030504040204" pitchFamily="34" charset="-120"/>
                          <a:cs typeface="+mn-cs"/>
                        </a:rPr>
                        <a:t>QA</a:t>
                      </a:r>
                      <a:endParaRPr lang="zh-TW" altLang="en-US" sz="2000" b="0"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171450" marR="0" lvl="1"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zh-TW" altLang="en-US" sz="20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定期更新總務處環安組網頁所建置「流浪犬</a:t>
                      </a:r>
                      <a:r>
                        <a:rPr kumimoji="0" lang="en-US" altLang="zh-TW" sz="20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&amp;</a:t>
                      </a:r>
                      <a:r>
                        <a:rPr kumimoji="0" lang="zh-TW" altLang="en-US" sz="20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野生動物業務」專區，並放置政大學生會校園犬隻回報平台與校園動物滋事單供校內師生即時回報，用以後續犬隻記錄及追蹤。</a:t>
                      </a:r>
                    </a:p>
                  </a:txBody>
                  <a:tcPr/>
                </a:tc>
                <a:extLst>
                  <a:ext uri="{0D108BD9-81ED-4DB2-BD59-A6C34878D82A}">
                    <a16:rowId xmlns:a16="http://schemas.microsoft.com/office/drawing/2014/main" val="85623073"/>
                  </a:ext>
                </a:extLst>
              </a:tr>
            </a:tbl>
          </a:graphicData>
        </a:graphic>
      </p:graphicFrame>
      <p:grpSp>
        <p:nvGrpSpPr>
          <p:cNvPr id="16" name="群組 15">
            <a:extLst>
              <a:ext uri="{FF2B5EF4-FFF2-40B4-BE49-F238E27FC236}">
                <a16:creationId xmlns:a16="http://schemas.microsoft.com/office/drawing/2014/main" id="{1C4F964F-9D3D-778B-F7E5-B314FF128214}"/>
              </a:ext>
            </a:extLst>
          </p:cNvPr>
          <p:cNvGrpSpPr/>
          <p:nvPr/>
        </p:nvGrpSpPr>
        <p:grpSpPr>
          <a:xfrm>
            <a:off x="1287614" y="5416717"/>
            <a:ext cx="9565443" cy="1352461"/>
            <a:chOff x="710672" y="5394945"/>
            <a:chExt cx="9565443" cy="1352461"/>
          </a:xfrm>
        </p:grpSpPr>
        <p:pic>
          <p:nvPicPr>
            <p:cNvPr id="6" name="圖片 5" descr="一張含有 戶外, 車, 文字, 車輛 的圖片&#10;&#10;自動產生的描述">
              <a:extLst>
                <a:ext uri="{FF2B5EF4-FFF2-40B4-BE49-F238E27FC236}">
                  <a16:creationId xmlns:a16="http://schemas.microsoft.com/office/drawing/2014/main" id="{3BE7B504-77BA-57B7-BBB2-CEE2D256CB99}"/>
                </a:ext>
              </a:extLst>
            </p:cNvPr>
            <p:cNvPicPr>
              <a:picLocks noChangeAspect="1"/>
            </p:cNvPicPr>
            <p:nvPr/>
          </p:nvPicPr>
          <p:blipFill rotWithShape="1">
            <a:blip r:embed="rId3">
              <a:extLst>
                <a:ext uri="{28A0092B-C50C-407E-A947-70E740481C1C}">
                  <a14:useLocalDpi xmlns:a14="http://schemas.microsoft.com/office/drawing/2010/main" val="0"/>
                </a:ext>
              </a:extLst>
            </a:blip>
            <a:srcRect t="24362" b="33892"/>
            <a:stretch/>
          </p:blipFill>
          <p:spPr>
            <a:xfrm>
              <a:off x="710672" y="5397142"/>
              <a:ext cx="1819417" cy="1350264"/>
            </a:xfrm>
            <a:prstGeom prst="rect">
              <a:avLst/>
            </a:prstGeom>
          </p:spPr>
        </p:pic>
        <p:pic>
          <p:nvPicPr>
            <p:cNvPr id="9" name="圖片 8" descr="一張含有 戶外, 樹狀, 草, 簽名、標誌 的圖片&#10;&#10;自動產生的描述">
              <a:extLst>
                <a:ext uri="{FF2B5EF4-FFF2-40B4-BE49-F238E27FC236}">
                  <a16:creationId xmlns:a16="http://schemas.microsoft.com/office/drawing/2014/main" id="{24BFBCF1-724D-DE72-2171-5514C3F06826}"/>
                </a:ext>
              </a:extLst>
            </p:cNvPr>
            <p:cNvPicPr>
              <a:picLocks noChangeAspect="1"/>
            </p:cNvPicPr>
            <p:nvPr/>
          </p:nvPicPr>
          <p:blipFill rotWithShape="1">
            <a:blip r:embed="rId4">
              <a:extLst>
                <a:ext uri="{28A0092B-C50C-407E-A947-70E740481C1C}">
                  <a14:useLocalDpi xmlns:a14="http://schemas.microsoft.com/office/drawing/2010/main" val="0"/>
                </a:ext>
              </a:extLst>
            </a:blip>
            <a:srcRect l="8835" t="15295" r="17403"/>
            <a:stretch/>
          </p:blipFill>
          <p:spPr>
            <a:xfrm>
              <a:off x="2530089" y="5397142"/>
              <a:ext cx="2090348" cy="1350264"/>
            </a:xfrm>
            <a:prstGeom prst="rect">
              <a:avLst/>
            </a:prstGeom>
          </p:spPr>
        </p:pic>
        <p:pic>
          <p:nvPicPr>
            <p:cNvPr id="11" name="圖片 10" descr="一張含有 戶外, 文字, 樹狀, 簽名、標誌 的圖片&#10;&#10;自動產生的描述">
              <a:extLst>
                <a:ext uri="{FF2B5EF4-FFF2-40B4-BE49-F238E27FC236}">
                  <a16:creationId xmlns:a16="http://schemas.microsoft.com/office/drawing/2014/main" id="{02DB49E5-67B2-ACDA-0CFD-16AC6E9EF6B1}"/>
                </a:ext>
              </a:extLst>
            </p:cNvPr>
            <p:cNvPicPr>
              <a:picLocks noChangeAspect="1"/>
            </p:cNvPicPr>
            <p:nvPr/>
          </p:nvPicPr>
          <p:blipFill rotWithShape="1">
            <a:blip r:embed="rId5">
              <a:extLst>
                <a:ext uri="{28A0092B-C50C-407E-A947-70E740481C1C}">
                  <a14:useLocalDpi xmlns:a14="http://schemas.microsoft.com/office/drawing/2010/main" val="0"/>
                </a:ext>
              </a:extLst>
            </a:blip>
            <a:srcRect l="14188" t="5512" r="8357" b="148"/>
            <a:stretch/>
          </p:blipFill>
          <p:spPr>
            <a:xfrm>
              <a:off x="4613970" y="5398464"/>
              <a:ext cx="1936883" cy="1326997"/>
            </a:xfrm>
            <a:prstGeom prst="rect">
              <a:avLst/>
            </a:prstGeom>
          </p:spPr>
        </p:pic>
        <p:pic>
          <p:nvPicPr>
            <p:cNvPr id="13" name="圖片 12" descr="一張含有 戶外, 樹狀, 植物, 地面 的圖片&#10;&#10;自動產生的描述">
              <a:extLst>
                <a:ext uri="{FF2B5EF4-FFF2-40B4-BE49-F238E27FC236}">
                  <a16:creationId xmlns:a16="http://schemas.microsoft.com/office/drawing/2014/main" id="{DC96D72F-839A-6E74-25C9-580A6EFDC7CE}"/>
                </a:ext>
              </a:extLst>
            </p:cNvPr>
            <p:cNvPicPr>
              <a:picLocks noChangeAspect="1"/>
            </p:cNvPicPr>
            <p:nvPr/>
          </p:nvPicPr>
          <p:blipFill rotWithShape="1">
            <a:blip r:embed="rId6">
              <a:extLst>
                <a:ext uri="{28A0092B-C50C-407E-A947-70E740481C1C}">
                  <a14:useLocalDpi xmlns:a14="http://schemas.microsoft.com/office/drawing/2010/main" val="0"/>
                </a:ext>
              </a:extLst>
            </a:blip>
            <a:srcRect l="19752" t="42056" r="43573" b="16853"/>
            <a:stretch/>
          </p:blipFill>
          <p:spPr>
            <a:xfrm>
              <a:off x="6529081" y="5394945"/>
              <a:ext cx="2105653" cy="1326997"/>
            </a:xfrm>
            <a:prstGeom prst="rect">
              <a:avLst/>
            </a:prstGeom>
          </p:spPr>
        </p:pic>
        <p:pic>
          <p:nvPicPr>
            <p:cNvPr id="15" name="圖片 14" descr="一張含有 戶外, 樹狀, 草, 院子 的圖片&#10;&#10;自動產生的描述">
              <a:extLst>
                <a:ext uri="{FF2B5EF4-FFF2-40B4-BE49-F238E27FC236}">
                  <a16:creationId xmlns:a16="http://schemas.microsoft.com/office/drawing/2014/main" id="{96920C7B-C0B6-C8CA-2AFD-5B4BBE7D2CEA}"/>
                </a:ext>
              </a:extLst>
            </p:cNvPr>
            <p:cNvPicPr>
              <a:picLocks noChangeAspect="1"/>
            </p:cNvPicPr>
            <p:nvPr/>
          </p:nvPicPr>
          <p:blipFill rotWithShape="1">
            <a:blip r:embed="rId7">
              <a:extLst>
                <a:ext uri="{28A0092B-C50C-407E-A947-70E740481C1C}">
                  <a14:useLocalDpi xmlns:a14="http://schemas.microsoft.com/office/drawing/2010/main" val="0"/>
                </a:ext>
              </a:extLst>
            </a:blip>
            <a:srcRect t="30635" b="24286"/>
            <a:stretch/>
          </p:blipFill>
          <p:spPr>
            <a:xfrm>
              <a:off x="8626671" y="5394945"/>
              <a:ext cx="1649444" cy="1321883"/>
            </a:xfrm>
            <a:prstGeom prst="rect">
              <a:avLst/>
            </a:prstGeom>
          </p:spPr>
        </p:pic>
      </p:grpSp>
    </p:spTree>
    <p:extLst>
      <p:ext uri="{BB962C8B-B14F-4D97-AF65-F5344CB8AC3E}">
        <p14:creationId xmlns:p14="http://schemas.microsoft.com/office/powerpoint/2010/main" val="2353750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4998" y="4071835"/>
            <a:ext cx="5891751" cy="2653626"/>
          </a:xfrm>
          <a:prstGeom prst="rect">
            <a:avLst/>
          </a:prstGeom>
        </p:spPr>
      </p:pic>
      <p:sp>
        <p:nvSpPr>
          <p:cNvPr id="5" name="直排標題 4">
            <a:extLst>
              <a:ext uri="{FF2B5EF4-FFF2-40B4-BE49-F238E27FC236}">
                <a16:creationId xmlns:a16="http://schemas.microsoft.com/office/drawing/2014/main" id="{E9D17B64-2DD5-4282-B345-09FADE26F7D9}"/>
              </a:ext>
            </a:extLst>
          </p:cNvPr>
          <p:cNvSpPr>
            <a:spLocks noGrp="1"/>
          </p:cNvSpPr>
          <p:nvPr>
            <p:ph type="title"/>
          </p:nvPr>
        </p:nvSpPr>
        <p:spPr/>
        <p:txBody>
          <a:bodyPr>
            <a:normAutofit fontScale="90000"/>
          </a:bodyPr>
          <a:lstStyle/>
          <a:p>
            <a:r>
              <a:rPr lang="zh-TW" altLang="en-US" dirty="0">
                <a:ln w="12700">
                  <a:solidFill>
                    <a:schemeClr val="tx1">
                      <a:lumMod val="95000"/>
                      <a:lumOff val="5000"/>
                      <a:alpha val="36000"/>
                    </a:schemeClr>
                  </a:solidFill>
                </a:ln>
                <a:solidFill>
                  <a:schemeClr val="tx1"/>
                </a:solidFill>
                <a:ea typeface="華康圓體 Std W9" panose="02000900000000000000" pitchFamily="50" charset="-120"/>
                <a:cs typeface="+mn-cs"/>
              </a:rPr>
              <a:t>座談會大綱</a:t>
            </a:r>
          </a:p>
        </p:txBody>
      </p:sp>
      <p:sp>
        <p:nvSpPr>
          <p:cNvPr id="2" name="投影片編號版面配置區 1">
            <a:extLst>
              <a:ext uri="{FF2B5EF4-FFF2-40B4-BE49-F238E27FC236}">
                <a16:creationId xmlns:a16="http://schemas.microsoft.com/office/drawing/2014/main" id="{9E43A7B5-F853-4674-91D1-5FB874E8D152}"/>
              </a:ext>
            </a:extLst>
          </p:cNvPr>
          <p:cNvSpPr>
            <a:spLocks noGrp="1"/>
          </p:cNvSpPr>
          <p:nvPr>
            <p:ph type="sldNum" sz="quarter" idx="10"/>
          </p:nvPr>
        </p:nvSpPr>
        <p:spPr/>
        <p:txBody>
          <a:bodyPr/>
          <a:lstStyle/>
          <a:p>
            <a:pPr algn="r"/>
            <a:fld id="{B797FFDA-F269-40CB-82F3-D9C1208CF244}" type="slidenum">
              <a:rPr lang="zh-TW" altLang="en-US" smtClean="0"/>
              <a:pPr algn="r"/>
              <a:t>3</a:t>
            </a:fld>
            <a:r>
              <a:rPr lang="zh-TW" altLang="en-US"/>
              <a:t>  </a:t>
            </a:r>
            <a:endParaRPr lang="zh-TW" altLang="en-US" dirty="0"/>
          </a:p>
        </p:txBody>
      </p:sp>
      <p:grpSp>
        <p:nvGrpSpPr>
          <p:cNvPr id="11" name="群組 10"/>
          <p:cNvGrpSpPr/>
          <p:nvPr/>
        </p:nvGrpSpPr>
        <p:grpSpPr>
          <a:xfrm>
            <a:off x="848022" y="1364722"/>
            <a:ext cx="6337911" cy="2655752"/>
            <a:chOff x="526457" y="499988"/>
            <a:chExt cx="4619508" cy="1359552"/>
          </a:xfrm>
        </p:grpSpPr>
        <p:sp>
          <p:nvSpPr>
            <p:cNvPr id="13" name="剪去對角線角落矩形 12"/>
            <p:cNvSpPr/>
            <p:nvPr/>
          </p:nvSpPr>
          <p:spPr>
            <a:xfrm>
              <a:off x="526457" y="499988"/>
              <a:ext cx="4619508" cy="389053"/>
            </a:xfrm>
            <a:prstGeom prst="snip2DiagRect">
              <a:avLst>
                <a:gd name="adj1" fmla="val 0"/>
                <a:gd name="adj2" fmla="val 16667"/>
              </a:avLst>
            </a:prstGeom>
            <a:solidFill>
              <a:srgbClr val="D4C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1" dirty="0">
                  <a:solidFill>
                    <a:schemeClr val="tx1"/>
                  </a:solidFill>
                  <a:latin typeface="微軟正黑體" panose="020B0604030504040204" pitchFamily="34" charset="-120"/>
                  <a:ea typeface="微軟正黑體" panose="020B0604030504040204" pitchFamily="34" charset="-120"/>
                </a:rPr>
                <a:t> </a:t>
              </a:r>
              <a:r>
                <a:rPr lang="en-US" altLang="zh-TW" sz="2400" b="1" dirty="0">
                  <a:solidFill>
                    <a:schemeClr val="tx1"/>
                  </a:solidFill>
                  <a:latin typeface="微軟正黑體" panose="020B0604030504040204" pitchFamily="34" charset="-120"/>
                  <a:ea typeface="微軟正黑體" panose="020B0604030504040204" pitchFamily="34" charset="-120"/>
                </a:rPr>
                <a:t>1.</a:t>
              </a:r>
              <a:r>
                <a:rPr lang="zh-TW" altLang="en-US" sz="2400" b="1" dirty="0">
                  <a:solidFill>
                    <a:schemeClr val="tx1"/>
                  </a:solidFill>
                  <a:latin typeface="微軟正黑體" panose="020B0604030504040204" pitchFamily="34" charset="-120"/>
                  <a:ea typeface="微軟正黑體" panose="020B0604030504040204" pitchFamily="34" charset="-120"/>
                </a:rPr>
                <a:t>為什麼過去總務處的方法都成效不彰</a:t>
              </a:r>
              <a:endParaRPr lang="en-US" altLang="zh-TW" sz="2400" b="1" dirty="0">
                <a:solidFill>
                  <a:schemeClr val="tx1"/>
                </a:solidFill>
                <a:latin typeface="微軟正黑體" panose="020B0604030504040204" pitchFamily="34" charset="-120"/>
                <a:ea typeface="微軟正黑體" panose="020B0604030504040204" pitchFamily="34" charset="-120"/>
              </a:endParaRPr>
            </a:p>
          </p:txBody>
        </p:sp>
        <p:sp>
          <p:nvSpPr>
            <p:cNvPr id="14" name="剪去對角線角落矩形 13"/>
            <p:cNvSpPr/>
            <p:nvPr/>
          </p:nvSpPr>
          <p:spPr>
            <a:xfrm>
              <a:off x="526457" y="1470487"/>
              <a:ext cx="4619508" cy="389053"/>
            </a:xfrm>
            <a:prstGeom prst="snip2DiagRect">
              <a:avLst/>
            </a:prstGeom>
            <a:solidFill>
              <a:srgbClr val="D4C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a:solidFill>
                    <a:schemeClr val="tx1"/>
                  </a:solidFill>
                  <a:latin typeface="微軟正黑體" panose="020B0604030504040204" pitchFamily="34" charset="-120"/>
                  <a:ea typeface="微軟正黑體" panose="020B0604030504040204" pitchFamily="34" charset="-120"/>
                </a:rPr>
                <a:t>3.</a:t>
              </a:r>
              <a:r>
                <a:rPr lang="zh-TW" altLang="en-US" sz="2400" b="1" dirty="0">
                  <a:solidFill>
                    <a:schemeClr val="tx1"/>
                  </a:solidFill>
                  <a:latin typeface="微軟正黑體" panose="020B0604030504040204" pitchFamily="34" charset="-120"/>
                  <a:ea typeface="微軟正黑體" panose="020B0604030504040204" pitchFamily="34" charset="-120"/>
                </a:rPr>
                <a:t>集思廣益，有其他的錦囊妙計嗎？</a:t>
              </a:r>
              <a:endParaRPr lang="en-US" altLang="zh-TW" sz="2400" b="1" dirty="0">
                <a:solidFill>
                  <a:schemeClr val="tx1"/>
                </a:solidFill>
                <a:latin typeface="微軟正黑體" panose="020B0604030504040204" pitchFamily="34" charset="-120"/>
                <a:ea typeface="微軟正黑體" panose="020B0604030504040204" pitchFamily="34" charset="-120"/>
              </a:endParaRPr>
            </a:p>
          </p:txBody>
        </p:sp>
        <p:sp>
          <p:nvSpPr>
            <p:cNvPr id="15" name="剪去對角線角落矩形 14"/>
            <p:cNvSpPr/>
            <p:nvPr/>
          </p:nvSpPr>
          <p:spPr>
            <a:xfrm>
              <a:off x="526457" y="977767"/>
              <a:ext cx="4619508" cy="389053"/>
            </a:xfrm>
            <a:prstGeom prst="snip2DiagRect">
              <a:avLst/>
            </a:prstGeom>
            <a:solidFill>
              <a:srgbClr val="F2F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a:solidFill>
                    <a:schemeClr val="tx1"/>
                  </a:solidFill>
                  <a:latin typeface="微軟正黑體" panose="020B0604030504040204" pitchFamily="34" charset="-120"/>
                  <a:ea typeface="微軟正黑體" panose="020B0604030504040204" pitchFamily="34" charset="-120"/>
                </a:rPr>
                <a:t>2.</a:t>
              </a:r>
              <a:r>
                <a:rPr lang="zh-TW" altLang="en-US" sz="2400" b="1" dirty="0">
                  <a:solidFill>
                    <a:schemeClr val="tx1"/>
                  </a:solidFill>
                  <a:latin typeface="微軟正黑體" panose="020B0604030504040204" pitchFamily="34" charset="-120"/>
                  <a:ea typeface="微軟正黑體" panose="020B0604030504040204" pitchFamily="34" charset="-120"/>
                </a:rPr>
                <a:t>目前總務處打算再試什麼方法？</a:t>
              </a:r>
            </a:p>
          </p:txBody>
        </p:sp>
      </p:grpSp>
    </p:spTree>
    <p:extLst>
      <p:ext uri="{BB962C8B-B14F-4D97-AF65-F5344CB8AC3E}">
        <p14:creationId xmlns:p14="http://schemas.microsoft.com/office/powerpoint/2010/main" val="2636706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a:xfrm>
            <a:off x="11235446" y="6411709"/>
            <a:ext cx="956553" cy="242010"/>
          </a:xfrm>
        </p:spPr>
        <p:txBody>
          <a:bodyPr/>
          <a:lstStyle/>
          <a:p>
            <a:fld id="{B797FFDA-F269-40CB-82F3-D9C1208CF244}" type="slidenum">
              <a:rPr lang="zh-TW" altLang="en-US" smtClean="0"/>
              <a:pPr/>
              <a:t>4</a:t>
            </a:fld>
            <a:r>
              <a:rPr lang="zh-TW" altLang="en-US"/>
              <a:t>  </a:t>
            </a:r>
            <a:endParaRPr lang="zh-TW" altLang="en-US" dirty="0"/>
          </a:p>
        </p:txBody>
      </p:sp>
      <p:graphicFrame>
        <p:nvGraphicFramePr>
          <p:cNvPr id="18" name="表格 17">
            <a:extLst>
              <a:ext uri="{FF2B5EF4-FFF2-40B4-BE49-F238E27FC236}">
                <a16:creationId xmlns:a16="http://schemas.microsoft.com/office/drawing/2014/main" id="{FB2A8D0E-494D-43CF-8071-14B7A4BF1489}"/>
              </a:ext>
            </a:extLst>
          </p:cNvPr>
          <p:cNvGraphicFramePr>
            <a:graphicFrameLocks noGrp="1"/>
          </p:cNvGraphicFramePr>
          <p:nvPr>
            <p:extLst>
              <p:ext uri="{D42A27DB-BD31-4B8C-83A1-F6EECF244321}">
                <p14:modId xmlns:p14="http://schemas.microsoft.com/office/powerpoint/2010/main" val="1168778749"/>
              </p:ext>
            </p:extLst>
          </p:nvPr>
        </p:nvGraphicFramePr>
        <p:xfrm>
          <a:off x="405781" y="1088102"/>
          <a:ext cx="10761303" cy="4252595"/>
        </p:xfrm>
        <a:graphic>
          <a:graphicData uri="http://schemas.openxmlformats.org/drawingml/2006/table">
            <a:tbl>
              <a:tblPr firstRow="1" bandRow="1">
                <a:tableStyleId>{5C22544A-7EE6-4342-B048-85BDC9FD1C3A}</a:tableStyleId>
              </a:tblPr>
              <a:tblGrid>
                <a:gridCol w="979959">
                  <a:extLst>
                    <a:ext uri="{9D8B030D-6E8A-4147-A177-3AD203B41FA5}">
                      <a16:colId xmlns:a16="http://schemas.microsoft.com/office/drawing/2014/main" val="4277198919"/>
                    </a:ext>
                  </a:extLst>
                </a:gridCol>
                <a:gridCol w="1668545">
                  <a:extLst>
                    <a:ext uri="{9D8B030D-6E8A-4147-A177-3AD203B41FA5}">
                      <a16:colId xmlns:a16="http://schemas.microsoft.com/office/drawing/2014/main" val="288815207"/>
                    </a:ext>
                  </a:extLst>
                </a:gridCol>
                <a:gridCol w="3388718">
                  <a:extLst>
                    <a:ext uri="{9D8B030D-6E8A-4147-A177-3AD203B41FA5}">
                      <a16:colId xmlns:a16="http://schemas.microsoft.com/office/drawing/2014/main" val="1704347261"/>
                    </a:ext>
                  </a:extLst>
                </a:gridCol>
                <a:gridCol w="4724081">
                  <a:extLst>
                    <a:ext uri="{9D8B030D-6E8A-4147-A177-3AD203B41FA5}">
                      <a16:colId xmlns:a16="http://schemas.microsoft.com/office/drawing/2014/main" val="3076859674"/>
                    </a:ext>
                  </a:extLst>
                </a:gridCol>
              </a:tblGrid>
              <a:tr h="341291">
                <a:tc gridSpan="2">
                  <a:txBody>
                    <a:bodyPr/>
                    <a:lstStyle/>
                    <a:p>
                      <a:r>
                        <a:rPr lang="zh-TW" altLang="en-US" dirty="0">
                          <a:latin typeface="微軟正黑體" panose="020B0604030504040204" pitchFamily="34" charset="-120"/>
                          <a:ea typeface="微軟正黑體" panose="020B0604030504040204" pitchFamily="34" charset="-120"/>
                        </a:rPr>
                        <a:t>執行中措施</a:t>
                      </a:r>
                    </a:p>
                  </a:txBody>
                  <a:tcPr/>
                </a:tc>
                <a:tc hMerge="1">
                  <a:txBody>
                    <a:bodyPr/>
                    <a:lstStyle/>
                    <a:p>
                      <a:endParaRPr lang="zh-TW" altLang="en-US"/>
                    </a:p>
                  </a:txBody>
                  <a:tcPr/>
                </a:tc>
                <a:tc>
                  <a:txBody>
                    <a:bodyPr/>
                    <a:lstStyle/>
                    <a:p>
                      <a:r>
                        <a:rPr lang="zh-TW" altLang="en-US" dirty="0">
                          <a:latin typeface="微軟正黑體" panose="020B0604030504040204" pitchFamily="34" charset="-120"/>
                          <a:ea typeface="微軟正黑體" panose="020B0604030504040204" pitchFamily="34" charset="-120"/>
                        </a:rPr>
                        <a:t>說明</a:t>
                      </a:r>
                    </a:p>
                  </a:txBody>
                  <a:tcPr/>
                </a:tc>
                <a:tc>
                  <a:txBody>
                    <a:bodyPr/>
                    <a:lstStyle/>
                    <a:p>
                      <a:r>
                        <a:rPr lang="zh-TW" altLang="en-US" dirty="0">
                          <a:latin typeface="微軟正黑體" panose="020B0604030504040204" pitchFamily="34" charset="-120"/>
                          <a:ea typeface="微軟正黑體" panose="020B0604030504040204" pitchFamily="34" charset="-120"/>
                        </a:rPr>
                        <a:t>成效不彰可能原因</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23740007"/>
                  </a:ext>
                </a:extLst>
              </a:tr>
              <a:tr h="1948796">
                <a:tc rowSpan="2">
                  <a:txBody>
                    <a:bodyPr/>
                    <a:lstStyle/>
                    <a:p>
                      <a:pPr algn="ct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捕捉   犬隻</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dirty="0">
                          <a:latin typeface="微軟正黑體" panose="020B0604030504040204" pitchFamily="34" charset="-120"/>
                          <a:ea typeface="微軟正黑體" panose="020B0604030504040204" pitchFamily="34" charset="-120"/>
                        </a:rPr>
                        <a:t>1-1. </a:t>
                      </a:r>
                      <a:r>
                        <a:rPr lang="zh-TW" altLang="en-US" b="1" dirty="0">
                          <a:latin typeface="微軟正黑體" panose="020B0604030504040204" pitchFamily="34" charset="-120"/>
                          <a:ea typeface="微軟正黑體" panose="020B0604030504040204" pitchFamily="34" charset="-120"/>
                        </a:rPr>
                        <a:t>誘捕籠</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marL="285750" indent="-285750" algn="l" defTabSz="914400" rtl="0" eaLnBrk="1" latinLnBrk="0" hangingPunct="1">
                        <a:lnSpc>
                          <a:spcPct val="150000"/>
                        </a:lnSpc>
                        <a:spcBef>
                          <a:spcPts val="400"/>
                        </a:spcBef>
                        <a:buFont typeface="Arial" panose="020B0604020202020204" pitchFamily="34" charset="0"/>
                        <a:buChar char="•"/>
                      </a:pPr>
                      <a:r>
                        <a:rPr lang="zh-TW" altLang="en-US" sz="1700" kern="1200" dirty="0">
                          <a:solidFill>
                            <a:schemeClr val="dk1"/>
                          </a:solidFill>
                          <a:latin typeface="微軟正黑體" panose="020B0604030504040204" pitchFamily="34" charset="-120"/>
                          <a:ea typeface="微軟正黑體" panose="020B0604030504040204" pitchFamily="34" charset="-120"/>
                          <a:cs typeface="+mn-cs"/>
                        </a:rPr>
                        <a:t>於犬隻常出沒地點設置誘捕籠。</a:t>
                      </a:r>
                      <a:endParaRPr lang="en-US" altLang="zh-TW" sz="1700" kern="1200" dirty="0">
                        <a:solidFill>
                          <a:schemeClr val="dk1"/>
                        </a:solidFill>
                        <a:latin typeface="微軟正黑體" panose="020B0604030504040204" pitchFamily="34" charset="-120"/>
                        <a:ea typeface="微軟正黑體" panose="020B0604030504040204" pitchFamily="34" charset="-120"/>
                        <a:cs typeface="+mn-cs"/>
                      </a:endParaRPr>
                    </a:p>
                    <a:p>
                      <a:pPr marL="285750" indent="-285750" algn="l" defTabSz="914400" rtl="0" eaLnBrk="1" latinLnBrk="0" hangingPunct="1">
                        <a:lnSpc>
                          <a:spcPct val="150000"/>
                        </a:lnSpc>
                        <a:spcBef>
                          <a:spcPts val="400"/>
                        </a:spcBef>
                        <a:buFont typeface="Arial" panose="020B0604020202020204" pitchFamily="34" charset="0"/>
                        <a:buChar char="•"/>
                      </a:pPr>
                      <a:r>
                        <a:rPr lang="zh-TW" altLang="en-US" sz="1700" kern="1200" dirty="0">
                          <a:solidFill>
                            <a:schemeClr val="dk1"/>
                          </a:solidFill>
                          <a:latin typeface="微軟正黑體" panose="020B0604030504040204" pitchFamily="34" charset="-120"/>
                          <a:ea typeface="微軟正黑體" panose="020B0604030504040204" pitchFamily="34" charset="-120"/>
                          <a:cs typeface="+mn-cs"/>
                        </a:rPr>
                        <a:t>向動保處租用誘捕籠等候期長且使用期限為</a:t>
                      </a:r>
                      <a:r>
                        <a:rPr lang="en-US" altLang="zh-TW" sz="1700" kern="1200" dirty="0">
                          <a:solidFill>
                            <a:schemeClr val="dk1"/>
                          </a:solidFill>
                          <a:latin typeface="微軟正黑體" panose="020B0604030504040204" pitchFamily="34" charset="-120"/>
                          <a:ea typeface="微軟正黑體" panose="020B0604030504040204" pitchFamily="34" charset="-120"/>
                          <a:cs typeface="+mn-cs"/>
                        </a:rPr>
                        <a:t>2</a:t>
                      </a:r>
                      <a:r>
                        <a:rPr lang="zh-TW" altLang="en-US" sz="1700" kern="1200" dirty="0">
                          <a:solidFill>
                            <a:schemeClr val="dk1"/>
                          </a:solidFill>
                          <a:latin typeface="微軟正黑體" panose="020B0604030504040204" pitchFamily="34" charset="-120"/>
                          <a:ea typeface="微軟正黑體" panose="020B0604030504040204" pitchFamily="34" charset="-120"/>
                          <a:cs typeface="+mn-cs"/>
                        </a:rPr>
                        <a:t>週。</a:t>
                      </a:r>
                      <a:endParaRPr lang="en-US" altLang="zh-TW" sz="1700" kern="1200" dirty="0">
                        <a:solidFill>
                          <a:schemeClr val="dk1"/>
                        </a:solidFill>
                        <a:latin typeface="微軟正黑體" panose="020B0604030504040204" pitchFamily="34" charset="-120"/>
                        <a:ea typeface="微軟正黑體" panose="020B0604030504040204" pitchFamily="34" charset="-120"/>
                        <a:cs typeface="+mn-cs"/>
                      </a:endParaRPr>
                    </a:p>
                    <a:p>
                      <a:pPr marL="285750" indent="-285750" algn="l" defTabSz="914400" rtl="0" eaLnBrk="1" latinLnBrk="0" hangingPunct="1">
                        <a:lnSpc>
                          <a:spcPct val="150000"/>
                        </a:lnSpc>
                        <a:spcBef>
                          <a:spcPts val="400"/>
                        </a:spcBef>
                        <a:buFont typeface="Arial" panose="020B0604020202020204" pitchFamily="34" charset="0"/>
                        <a:buChar char="•"/>
                      </a:pPr>
                      <a:r>
                        <a:rPr lang="zh-TW" altLang="en-US" sz="1700" kern="1200" dirty="0">
                          <a:solidFill>
                            <a:schemeClr val="dk1"/>
                          </a:solidFill>
                          <a:latin typeface="微軟正黑體" panose="020B0604030504040204" pitchFamily="34" charset="-120"/>
                          <a:ea typeface="微軟正黑體" panose="020B0604030504040204" pitchFamily="34" charset="-120"/>
                          <a:cs typeface="+mn-cs"/>
                        </a:rPr>
                        <a:t>本校</a:t>
                      </a:r>
                      <a:r>
                        <a:rPr lang="en-US" altLang="zh-TW" sz="1700" kern="1200" dirty="0">
                          <a:solidFill>
                            <a:schemeClr val="dk1"/>
                          </a:solidFill>
                          <a:latin typeface="微軟正黑體" panose="020B0604030504040204" pitchFamily="34" charset="-120"/>
                          <a:ea typeface="微軟正黑體" panose="020B0604030504040204" pitchFamily="34" charset="-120"/>
                          <a:cs typeface="+mn-cs"/>
                        </a:rPr>
                        <a:t>111</a:t>
                      </a:r>
                      <a:r>
                        <a:rPr lang="zh-TW" altLang="en-US" sz="1700" kern="1200" dirty="0">
                          <a:solidFill>
                            <a:schemeClr val="dk1"/>
                          </a:solidFill>
                          <a:latin typeface="微軟正黑體" panose="020B0604030504040204" pitchFamily="34" charset="-120"/>
                          <a:ea typeface="微軟正黑體" panose="020B0604030504040204" pitchFamily="34" charset="-120"/>
                          <a:cs typeface="+mn-cs"/>
                        </a:rPr>
                        <a:t>年</a:t>
                      </a:r>
                      <a:r>
                        <a:rPr lang="en-US" altLang="zh-TW" sz="1700" kern="1200" dirty="0">
                          <a:solidFill>
                            <a:schemeClr val="dk1"/>
                          </a:solidFill>
                          <a:latin typeface="微軟正黑體" panose="020B0604030504040204" pitchFamily="34" charset="-120"/>
                          <a:ea typeface="微軟正黑體" panose="020B0604030504040204" pitchFamily="34" charset="-120"/>
                          <a:cs typeface="+mn-cs"/>
                        </a:rPr>
                        <a:t>12</a:t>
                      </a:r>
                      <a:r>
                        <a:rPr lang="zh-TW" altLang="en-US" sz="1700" kern="1200" dirty="0">
                          <a:solidFill>
                            <a:schemeClr val="dk1"/>
                          </a:solidFill>
                          <a:latin typeface="微軟正黑體" panose="020B0604030504040204" pitchFamily="34" charset="-120"/>
                          <a:ea typeface="微軟正黑體" panose="020B0604030504040204" pitchFamily="34" charset="-120"/>
                          <a:cs typeface="+mn-cs"/>
                        </a:rPr>
                        <a:t>月自行採購誘捕籠</a:t>
                      </a:r>
                      <a:r>
                        <a:rPr lang="en-US" altLang="zh-TW" sz="1700" kern="1200" dirty="0">
                          <a:solidFill>
                            <a:schemeClr val="dk1"/>
                          </a:solidFill>
                          <a:latin typeface="微軟正黑體" panose="020B0604030504040204" pitchFamily="34" charset="-120"/>
                          <a:ea typeface="微軟正黑體" panose="020B0604030504040204" pitchFamily="34" charset="-120"/>
                          <a:cs typeface="+mn-cs"/>
                        </a:rPr>
                        <a:t>3</a:t>
                      </a:r>
                      <a:r>
                        <a:rPr lang="zh-TW" altLang="en-US" sz="1700" kern="1200" dirty="0">
                          <a:solidFill>
                            <a:schemeClr val="dk1"/>
                          </a:solidFill>
                          <a:latin typeface="微軟正黑體" panose="020B0604030504040204" pitchFamily="34" charset="-120"/>
                          <a:ea typeface="微軟正黑體" panose="020B0604030504040204" pitchFamily="34" charset="-120"/>
                          <a:cs typeface="+mn-cs"/>
                        </a:rPr>
                        <a:t>個，目前已設置在校區。</a:t>
                      </a:r>
                      <a:endParaRPr lang="en-US" altLang="zh-TW" sz="1700" kern="1200" dirty="0">
                        <a:solidFill>
                          <a:schemeClr val="dk1"/>
                        </a:solidFill>
                        <a:latin typeface="微軟正黑體" panose="020B0604030504040204" pitchFamily="34" charset="-120"/>
                        <a:ea typeface="微軟正黑體" panose="020B0604030504040204" pitchFamily="34" charset="-120"/>
                        <a:cs typeface="+mn-cs"/>
                      </a:endParaRPr>
                    </a:p>
                  </a:txBody>
                  <a:tcPr/>
                </a:tc>
                <a:tc rowSpan="2">
                  <a:txBody>
                    <a:bodyPr/>
                    <a:lstStyle/>
                    <a:p>
                      <a:pPr marL="285750" indent="-285750">
                        <a:buFont typeface="Arial" panose="020B0604020202020204" pitchFamily="34" charset="0"/>
                        <a:buChar char="•"/>
                      </a:pPr>
                      <a:r>
                        <a:rPr lang="zh-TW" altLang="en-US" sz="1700" b="1" kern="1200" dirty="0">
                          <a:solidFill>
                            <a:schemeClr val="dk1"/>
                          </a:solidFill>
                          <a:latin typeface="微軟正黑體" panose="020B0604030504040204" pitchFamily="34" charset="-120"/>
                          <a:ea typeface="微軟正黑體" panose="020B0604030504040204" pitchFamily="34" charset="-120"/>
                          <a:cs typeface="+mn-cs"/>
                        </a:rPr>
                        <a:t>效果有限：</a:t>
                      </a:r>
                      <a:r>
                        <a:rPr lang="en-US" altLang="zh-TW" sz="1700" kern="1200" dirty="0">
                          <a:solidFill>
                            <a:schemeClr val="dk1"/>
                          </a:solidFill>
                          <a:latin typeface="微軟正黑體" panose="020B0604030504040204" pitchFamily="34" charset="-120"/>
                          <a:ea typeface="微軟正黑體" panose="020B0604030504040204" pitchFamily="34" charset="-120"/>
                          <a:cs typeface="+mn-cs"/>
                        </a:rPr>
                        <a:t>111</a:t>
                      </a:r>
                      <a:r>
                        <a:rPr lang="zh-TW" altLang="en-US" sz="1700" kern="1200" dirty="0">
                          <a:solidFill>
                            <a:schemeClr val="dk1"/>
                          </a:solidFill>
                          <a:latin typeface="微軟正黑體" panose="020B0604030504040204" pitchFamily="34" charset="-120"/>
                          <a:ea typeface="微軟正黑體" panose="020B0604030504040204" pitchFamily="34" charset="-120"/>
                          <a:cs typeface="+mn-cs"/>
                        </a:rPr>
                        <a:t>年</a:t>
                      </a:r>
                      <a:r>
                        <a:rPr lang="en-US" altLang="zh-TW" sz="1700" kern="1200" dirty="0">
                          <a:solidFill>
                            <a:schemeClr val="dk1"/>
                          </a:solidFill>
                          <a:latin typeface="微軟正黑體" panose="020B0604030504040204" pitchFamily="34" charset="-120"/>
                          <a:ea typeface="微軟正黑體" panose="020B0604030504040204" pitchFamily="34" charset="-120"/>
                          <a:cs typeface="+mn-cs"/>
                        </a:rPr>
                        <a:t>9</a:t>
                      </a:r>
                      <a:r>
                        <a:rPr lang="zh-TW" altLang="en-US" sz="1700" kern="1200" dirty="0">
                          <a:solidFill>
                            <a:schemeClr val="dk1"/>
                          </a:solidFill>
                          <a:latin typeface="微軟正黑體" panose="020B0604030504040204" pitchFamily="34" charset="-120"/>
                          <a:ea typeface="微軟正黑體" panose="020B0604030504040204" pitchFamily="34" charset="-120"/>
                          <a:cs typeface="+mn-cs"/>
                        </a:rPr>
                        <a:t>、</a:t>
                      </a:r>
                      <a:r>
                        <a:rPr lang="en-US" altLang="zh-TW" sz="1700" kern="1200" dirty="0">
                          <a:solidFill>
                            <a:schemeClr val="dk1"/>
                          </a:solidFill>
                          <a:latin typeface="微軟正黑體" panose="020B0604030504040204" pitchFamily="34" charset="-120"/>
                          <a:ea typeface="微軟正黑體" panose="020B0604030504040204" pitchFamily="34" charset="-120"/>
                          <a:cs typeface="+mn-cs"/>
                        </a:rPr>
                        <a:t>10</a:t>
                      </a:r>
                      <a:r>
                        <a:rPr lang="zh-TW" altLang="en-US" sz="1700" kern="1200" dirty="0">
                          <a:solidFill>
                            <a:schemeClr val="dk1"/>
                          </a:solidFill>
                          <a:latin typeface="微軟正黑體" panose="020B0604030504040204" pitchFamily="34" charset="-120"/>
                          <a:ea typeface="微軟正黑體" panose="020B0604030504040204" pitchFamily="34" charset="-120"/>
                          <a:cs typeface="+mn-cs"/>
                        </a:rPr>
                        <a:t>月抓到</a:t>
                      </a:r>
                      <a:r>
                        <a:rPr lang="en-US" altLang="zh-TW" sz="1700" kern="1200" dirty="0">
                          <a:solidFill>
                            <a:schemeClr val="dk1"/>
                          </a:solidFill>
                          <a:latin typeface="微軟正黑體" panose="020B0604030504040204" pitchFamily="34" charset="-120"/>
                          <a:ea typeface="微軟正黑體" panose="020B0604030504040204" pitchFamily="34" charset="-120"/>
                          <a:cs typeface="+mn-cs"/>
                        </a:rPr>
                        <a:t>3</a:t>
                      </a:r>
                      <a:r>
                        <a:rPr lang="zh-TW" altLang="en-US" sz="1700" kern="1200" dirty="0">
                          <a:solidFill>
                            <a:schemeClr val="dk1"/>
                          </a:solidFill>
                          <a:latin typeface="微軟正黑體" panose="020B0604030504040204" pitchFamily="34" charset="-120"/>
                          <a:ea typeface="微軟正黑體" panose="020B0604030504040204" pitchFamily="34" charset="-120"/>
                          <a:cs typeface="+mn-cs"/>
                        </a:rPr>
                        <a:t>隻；</a:t>
                      </a:r>
                      <a:r>
                        <a:rPr lang="en-US" altLang="zh-TW" sz="1700" kern="1200" dirty="0">
                          <a:solidFill>
                            <a:schemeClr val="dk1"/>
                          </a:solidFill>
                          <a:latin typeface="微軟正黑體" panose="020B0604030504040204" pitchFamily="34" charset="-120"/>
                          <a:ea typeface="微軟正黑體" panose="020B0604030504040204" pitchFamily="34" charset="-120"/>
                          <a:cs typeface="+mn-cs"/>
                        </a:rPr>
                        <a:t>112</a:t>
                      </a:r>
                      <a:r>
                        <a:rPr lang="zh-TW" altLang="en-US" sz="1700" kern="1200" dirty="0">
                          <a:solidFill>
                            <a:schemeClr val="dk1"/>
                          </a:solidFill>
                          <a:latin typeface="微軟正黑體" panose="020B0604030504040204" pitchFamily="34" charset="-120"/>
                          <a:ea typeface="微軟正黑體" panose="020B0604030504040204" pitchFamily="34" charset="-120"/>
                          <a:cs typeface="+mn-cs"/>
                        </a:rPr>
                        <a:t>年</a:t>
                      </a:r>
                      <a:r>
                        <a:rPr lang="en-US" altLang="zh-TW" sz="1700" kern="1200" dirty="0">
                          <a:solidFill>
                            <a:schemeClr val="dk1"/>
                          </a:solidFill>
                          <a:latin typeface="微軟正黑體" panose="020B0604030504040204" pitchFamily="34" charset="-120"/>
                          <a:ea typeface="微軟正黑體" panose="020B0604030504040204" pitchFamily="34" charset="-120"/>
                          <a:cs typeface="+mn-cs"/>
                        </a:rPr>
                        <a:t>2</a:t>
                      </a:r>
                      <a:r>
                        <a:rPr lang="zh-TW" altLang="en-US" sz="1700" kern="1200" dirty="0">
                          <a:solidFill>
                            <a:schemeClr val="dk1"/>
                          </a:solidFill>
                          <a:latin typeface="微軟正黑體" panose="020B0604030504040204" pitchFamily="34" charset="-120"/>
                          <a:ea typeface="微軟正黑體" panose="020B0604030504040204" pitchFamily="34" charset="-120"/>
                          <a:cs typeface="+mn-cs"/>
                        </a:rPr>
                        <a:t>月</a:t>
                      </a:r>
                      <a:r>
                        <a:rPr lang="en-US" altLang="zh-TW" sz="1700" kern="1200" dirty="0">
                          <a:solidFill>
                            <a:schemeClr val="dk1"/>
                          </a:solidFill>
                          <a:latin typeface="微軟正黑體" panose="020B0604030504040204" pitchFamily="34" charset="-120"/>
                          <a:ea typeface="微軟正黑體" panose="020B0604030504040204" pitchFamily="34" charset="-120"/>
                          <a:cs typeface="+mn-cs"/>
                        </a:rPr>
                        <a:t>1</a:t>
                      </a:r>
                      <a:r>
                        <a:rPr lang="zh-TW" altLang="en-US" sz="1700" kern="1200" dirty="0">
                          <a:solidFill>
                            <a:schemeClr val="dk1"/>
                          </a:solidFill>
                          <a:latin typeface="微軟正黑體" panose="020B0604030504040204" pitchFamily="34" charset="-120"/>
                          <a:ea typeface="微軟正黑體" panose="020B0604030504040204" pitchFamily="34" charset="-120"/>
                          <a:cs typeface="+mn-cs"/>
                        </a:rPr>
                        <a:t>隻。</a:t>
                      </a:r>
                      <a:endParaRPr lang="en-US" altLang="zh-TW" sz="1700" kern="1200" dirty="0">
                        <a:solidFill>
                          <a:schemeClr val="dk1"/>
                        </a:solidFill>
                        <a:latin typeface="微軟正黑體" panose="020B0604030504040204" pitchFamily="34" charset="-120"/>
                        <a:ea typeface="微軟正黑體" panose="020B0604030504040204" pitchFamily="34" charset="-120"/>
                        <a:cs typeface="+mn-cs"/>
                      </a:endParaRPr>
                    </a:p>
                    <a:p>
                      <a:pPr marL="285750" indent="-285750">
                        <a:buFont typeface="Arial" panose="020B0604020202020204" pitchFamily="34" charset="0"/>
                        <a:buChar char="•"/>
                      </a:pPr>
                      <a:r>
                        <a:rPr lang="zh-TW" altLang="en-US" sz="1700" b="1" kern="1200" dirty="0">
                          <a:solidFill>
                            <a:schemeClr val="dk1"/>
                          </a:solidFill>
                          <a:latin typeface="微軟正黑體" panose="020B0604030504040204" pitchFamily="34" charset="-120"/>
                          <a:ea typeface="微軟正黑體" panose="020B0604030504040204" pitchFamily="34" charset="-120"/>
                          <a:cs typeface="+mn-cs"/>
                        </a:rPr>
                        <a:t>動物救援隊非隨傳隨到</a:t>
                      </a:r>
                      <a:r>
                        <a:rPr lang="zh-TW" altLang="en-US" sz="1700" b="0" kern="1200" dirty="0">
                          <a:solidFill>
                            <a:schemeClr val="dk1"/>
                          </a:solidFill>
                          <a:latin typeface="微軟正黑體" panose="020B0604030504040204" pitchFamily="34" charset="-120"/>
                          <a:ea typeface="微軟正黑體" panose="020B0604030504040204" pitchFamily="34" charset="-120"/>
                          <a:cs typeface="+mn-cs"/>
                        </a:rPr>
                        <a:t>，抵達時犬群可能已移動。</a:t>
                      </a:r>
                      <a:endParaRPr lang="en-US" altLang="zh-TW" sz="1700" b="0" kern="1200" dirty="0">
                        <a:solidFill>
                          <a:schemeClr val="dk1"/>
                        </a:solidFill>
                        <a:latin typeface="微軟正黑體" panose="020B0604030504040204" pitchFamily="34" charset="-120"/>
                        <a:ea typeface="微軟正黑體" panose="020B0604030504040204" pitchFamily="34" charset="-120"/>
                        <a:cs typeface="+mn-cs"/>
                      </a:endParaRPr>
                    </a:p>
                    <a:p>
                      <a:pPr marL="285750" indent="-285750">
                        <a:buFont typeface="Arial" panose="020B0604020202020204" pitchFamily="34" charset="0"/>
                        <a:buChar char="•"/>
                      </a:pPr>
                      <a:r>
                        <a:rPr lang="zh-TW" altLang="en-US" sz="1700" b="1" kern="1200" dirty="0">
                          <a:solidFill>
                            <a:schemeClr val="dk1"/>
                          </a:solidFill>
                          <a:latin typeface="微軟正黑體" panose="020B0604030504040204" pitchFamily="34" charset="-120"/>
                          <a:ea typeface="微軟正黑體" panose="020B0604030504040204" pitchFamily="34" charset="-120"/>
                          <a:cs typeface="+mn-cs"/>
                        </a:rPr>
                        <a:t>難以針對特定犬隻誘捕及捕捉。</a:t>
                      </a:r>
                      <a:endParaRPr lang="en-US" altLang="zh-TW" sz="1700" b="1" kern="1200" dirty="0">
                        <a:solidFill>
                          <a:schemeClr val="dk1"/>
                        </a:solidFill>
                        <a:latin typeface="微軟正黑體" panose="020B0604030504040204" pitchFamily="34" charset="-120"/>
                        <a:ea typeface="微軟正黑體" panose="020B0604030504040204" pitchFamily="34" charset="-12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700" b="1" kern="1200" dirty="0">
                          <a:solidFill>
                            <a:schemeClr val="dk1"/>
                          </a:solidFill>
                          <a:latin typeface="微軟正黑體" panose="020B0604030504040204" pitchFamily="34" charset="-120"/>
                          <a:ea typeface="微軟正黑體" panose="020B0604030504040204" pitchFamily="34" charset="-120"/>
                          <a:cs typeface="+mn-cs"/>
                        </a:rPr>
                        <a:t>送收容所後被領養後遭放回校園：</a:t>
                      </a:r>
                      <a:r>
                        <a:rPr lang="zh-TW" altLang="en-US" sz="1700" kern="1200" dirty="0">
                          <a:solidFill>
                            <a:schemeClr val="dk1"/>
                          </a:solidFill>
                          <a:latin typeface="微軟正黑體" panose="020B0604030504040204" pitchFamily="34" charset="-120"/>
                          <a:ea typeface="微軟正黑體" panose="020B0604030504040204" pitchFamily="34" charset="-120"/>
                          <a:cs typeface="+mn-cs"/>
                        </a:rPr>
                        <a:t>動保處依法行政。</a:t>
                      </a:r>
                      <a:r>
                        <a:rPr lang="zh-TW" altLang="en-US" sz="1600" dirty="0">
                          <a:solidFill>
                            <a:schemeClr val="tx1"/>
                          </a:solidFill>
                          <a:latin typeface="微軟正黑體" panose="020B0604030504040204" pitchFamily="34" charset="-120"/>
                          <a:ea typeface="微軟正黑體" panose="020B0604030504040204" pitchFamily="34" charset="-120"/>
                        </a:rPr>
                        <a:t>犬隻開放民眾認養美意，被特定人士濫用。（流程如後）。</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b="1" kern="1200" dirty="0">
                          <a:solidFill>
                            <a:schemeClr val="dk1"/>
                          </a:solidFill>
                          <a:latin typeface="微軟正黑體" panose="020B0604030504040204" pitchFamily="34" charset="-120"/>
                          <a:ea typeface="微軟正黑體" panose="020B0604030504040204" pitchFamily="34" charset="-120"/>
                          <a:cs typeface="+mn-cs"/>
                        </a:rPr>
                        <a:t>圍捕拉扯對人狗都有受傷可能</a:t>
                      </a:r>
                      <a:r>
                        <a:rPr lang="zh-TW" altLang="en-US" sz="1600" kern="1200" dirty="0">
                          <a:solidFill>
                            <a:schemeClr val="dk1"/>
                          </a:solidFill>
                          <a:latin typeface="微軟正黑體" panose="020B0604030504040204" pitchFamily="34" charset="-120"/>
                          <a:ea typeface="微軟正黑體" panose="020B0604030504040204" pitchFamily="34" charset="-120"/>
                          <a:cs typeface="+mn-cs"/>
                        </a:rPr>
                        <a:t>：</a:t>
                      </a:r>
                      <a:r>
                        <a:rPr lang="en-US" altLang="zh-TW" sz="1600" kern="1200" dirty="0">
                          <a:solidFill>
                            <a:schemeClr val="dk1"/>
                          </a:solidFill>
                          <a:latin typeface="微軟正黑體" panose="020B0604030504040204" pitchFamily="34" charset="-120"/>
                          <a:ea typeface="微軟正黑體" panose="020B0604030504040204" pitchFamily="34" charset="-120"/>
                          <a:cs typeface="+mn-cs"/>
                        </a:rPr>
                        <a:t>111</a:t>
                      </a:r>
                      <a:r>
                        <a:rPr lang="zh-TW" altLang="en-US" sz="1600" kern="1200" dirty="0">
                          <a:solidFill>
                            <a:schemeClr val="dk1"/>
                          </a:solidFill>
                          <a:latin typeface="微軟正黑體" panose="020B0604030504040204" pitchFamily="34" charset="-120"/>
                          <a:ea typeface="微軟正黑體" panose="020B0604030504040204" pitchFamily="34" charset="-120"/>
                          <a:cs typeface="+mn-cs"/>
                        </a:rPr>
                        <a:t>年</a:t>
                      </a:r>
                      <a:r>
                        <a:rPr lang="en-US" altLang="zh-TW" sz="1600" kern="1200" dirty="0">
                          <a:solidFill>
                            <a:schemeClr val="dk1"/>
                          </a:solidFill>
                          <a:latin typeface="微軟正黑體" panose="020B0604030504040204" pitchFamily="34" charset="-120"/>
                          <a:ea typeface="微軟正黑體" panose="020B0604030504040204" pitchFamily="34" charset="-120"/>
                          <a:cs typeface="+mn-cs"/>
                        </a:rPr>
                        <a:t>12</a:t>
                      </a:r>
                      <a:r>
                        <a:rPr lang="zh-TW" altLang="en-US" sz="1600" kern="1200" dirty="0">
                          <a:solidFill>
                            <a:schemeClr val="dk1"/>
                          </a:solidFill>
                          <a:latin typeface="微軟正黑體" panose="020B0604030504040204" pitchFamily="34" charset="-120"/>
                          <a:ea typeface="微軟正黑體" panose="020B0604030504040204" pitchFamily="34" charset="-120"/>
                          <a:cs typeface="+mn-cs"/>
                        </a:rPr>
                        <a:t>月發生有動保員因被狗拉扯，摔下河堤受傷。</a:t>
                      </a:r>
                      <a:endParaRPr lang="en-US" altLang="zh-TW" sz="1600" kern="1200" dirty="0">
                        <a:solidFill>
                          <a:schemeClr val="dk1"/>
                        </a:solidFill>
                        <a:latin typeface="微軟正黑體" panose="020B0604030504040204" pitchFamily="34" charset="-120"/>
                        <a:ea typeface="微軟正黑體" panose="020B0604030504040204" pitchFamily="34" charset="-120"/>
                        <a:cs typeface="+mn-cs"/>
                      </a:endParaRPr>
                    </a:p>
                    <a:p>
                      <a:pPr marL="285750" indent="-285750">
                        <a:buFont typeface="Arial" panose="020B0604020202020204" pitchFamily="34" charset="0"/>
                        <a:buChar char="•"/>
                      </a:pPr>
                      <a:r>
                        <a:rPr lang="zh-TW" altLang="en-US" sz="1600" b="1" kern="1200" dirty="0">
                          <a:solidFill>
                            <a:schemeClr val="dk1"/>
                          </a:solidFill>
                          <a:latin typeface="微軟正黑體" panose="020B0604030504040204" pitchFamily="34" charset="-120"/>
                          <a:ea typeface="微軟正黑體" panose="020B0604030504040204" pitchFamily="34" charset="-120"/>
                          <a:cs typeface="+mn-cs"/>
                        </a:rPr>
                        <a:t>人犬衝突觀感不佳。</a:t>
                      </a:r>
                      <a:endParaRPr lang="en-US" altLang="zh-TW" sz="1600" b="1" kern="1200" dirty="0">
                        <a:solidFill>
                          <a:schemeClr val="dk1"/>
                        </a:solidFill>
                        <a:latin typeface="微軟正黑體" panose="020B0604030504040204" pitchFamily="34" charset="-120"/>
                        <a:ea typeface="微軟正黑體" panose="020B0604030504040204" pitchFamily="34" charset="-120"/>
                        <a:cs typeface="+mn-cs"/>
                      </a:endParaRPr>
                    </a:p>
                    <a:p>
                      <a:pPr marL="285750" indent="-285750">
                        <a:buFont typeface="Arial" panose="020B0604020202020204" pitchFamily="34" charset="0"/>
                        <a:buChar char="•"/>
                      </a:pPr>
                      <a:r>
                        <a:rPr lang="zh-TW" altLang="en-US" sz="1600" b="1" kern="1200" dirty="0">
                          <a:solidFill>
                            <a:schemeClr val="dk1"/>
                          </a:solidFill>
                          <a:latin typeface="微軟正黑體" panose="020B0604030504040204" pitchFamily="34" charset="-120"/>
                          <a:ea typeface="微軟正黑體" panose="020B0604030504040204" pitchFamily="34" charset="-120"/>
                          <a:cs typeface="+mn-cs"/>
                        </a:rPr>
                        <a:t>特定人士於現場協助犬隻逃離。</a:t>
                      </a:r>
                    </a:p>
                  </a:txBody>
                  <a:tcPr/>
                </a:tc>
                <a:extLst>
                  <a:ext uri="{0D108BD9-81ED-4DB2-BD59-A6C34878D82A}">
                    <a16:rowId xmlns:a16="http://schemas.microsoft.com/office/drawing/2014/main" val="2816639754"/>
                  </a:ext>
                </a:extLst>
              </a:tr>
              <a:tr h="1646298">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dirty="0">
                          <a:latin typeface="微軟正黑體" panose="020B0604030504040204" pitchFamily="34" charset="-120"/>
                          <a:ea typeface="微軟正黑體" panose="020B0604030504040204" pitchFamily="34" charset="-120"/>
                        </a:rPr>
                        <a:t>1-2. </a:t>
                      </a:r>
                      <a:r>
                        <a:rPr lang="zh-TW" altLang="en-US" b="1" dirty="0">
                          <a:latin typeface="微軟正黑體" panose="020B0604030504040204" pitchFamily="34" charset="-120"/>
                          <a:ea typeface="微軟正黑體" panose="020B0604030504040204" pitchFamily="34" charset="-120"/>
                        </a:rPr>
                        <a:t>聯合圍捕</a:t>
                      </a:r>
                    </a:p>
                  </a:txBody>
                  <a:tcPr/>
                </a:tc>
                <a:tc>
                  <a:txBody>
                    <a:bodyPr/>
                    <a:lstStyle/>
                    <a:p>
                      <a:pPr marL="0" indent="0" algn="l" defTabSz="914400" rtl="0" eaLnBrk="1" latinLnBrk="0" hangingPunct="1">
                        <a:lnSpc>
                          <a:spcPct val="100000"/>
                        </a:lnSpc>
                        <a:spcBef>
                          <a:spcPts val="400"/>
                        </a:spcBef>
                        <a:buFont typeface="Arial" panose="020B0604020202020204" pitchFamily="34" charset="0"/>
                        <a:buNone/>
                      </a:pPr>
                      <a:r>
                        <a:rPr lang="zh-TW" altLang="en-US" sz="1700" kern="1200" dirty="0">
                          <a:solidFill>
                            <a:schemeClr val="dk1"/>
                          </a:solidFill>
                          <a:latin typeface="微軟正黑體" panose="020B0604030504040204" pitchFamily="34" charset="-120"/>
                          <a:ea typeface="微軟正黑體" panose="020B0604030504040204" pitchFamily="34" charset="-120"/>
                          <a:cs typeface="+mn-cs"/>
                        </a:rPr>
                        <a:t>與動保處合作，目前約一個月一次。</a:t>
                      </a:r>
                      <a:endParaRPr lang="en-US" altLang="zh-TW" sz="1700" kern="1200" dirty="0">
                        <a:solidFill>
                          <a:schemeClr val="dk1"/>
                        </a:solidFill>
                        <a:latin typeface="微軟正黑體" panose="020B0604030504040204" pitchFamily="34" charset="-120"/>
                        <a:ea typeface="微軟正黑體" panose="020B0604030504040204" pitchFamily="34" charset="-120"/>
                        <a:cs typeface="+mn-cs"/>
                      </a:endParaRPr>
                    </a:p>
                    <a:p>
                      <a:pPr marL="0" indent="0" algn="l" defTabSz="914400" rtl="0" eaLnBrk="1" latinLnBrk="0" hangingPunct="1">
                        <a:lnSpc>
                          <a:spcPct val="100000"/>
                        </a:lnSpc>
                        <a:spcBef>
                          <a:spcPts val="400"/>
                        </a:spcBef>
                        <a:buFont typeface="Arial" panose="020B0604020202020204" pitchFamily="34" charset="0"/>
                        <a:buNone/>
                      </a:pPr>
                      <a:r>
                        <a:rPr lang="zh-TW" altLang="en-US" sz="1700" kern="1200" dirty="0">
                          <a:solidFill>
                            <a:schemeClr val="dk1"/>
                          </a:solidFill>
                          <a:latin typeface="微軟正黑體" panose="020B0604030504040204" pitchFamily="34" charset="-120"/>
                          <a:ea typeface="微軟正黑體" panose="020B0604030504040204" pitchFamily="34" charset="-120"/>
                          <a:cs typeface="+mn-cs"/>
                        </a:rPr>
                        <a:t>優先捕捉犬隻：</a:t>
                      </a:r>
                      <a:endParaRPr lang="en-US" altLang="zh-TW" sz="1700" kern="1200" dirty="0">
                        <a:solidFill>
                          <a:schemeClr val="dk1"/>
                        </a:solidFill>
                        <a:latin typeface="微軟正黑體" panose="020B0604030504040204" pitchFamily="34" charset="-120"/>
                        <a:ea typeface="微軟正黑體" panose="020B0604030504040204" pitchFamily="34" charset="-120"/>
                        <a:cs typeface="+mn-cs"/>
                      </a:endParaRPr>
                    </a:p>
                    <a:p>
                      <a:pPr marL="285750" indent="-285750" algn="l" defTabSz="914400" rtl="0" eaLnBrk="1" latinLnBrk="0" hangingPunct="1">
                        <a:lnSpc>
                          <a:spcPct val="100000"/>
                        </a:lnSpc>
                        <a:spcBef>
                          <a:spcPts val="400"/>
                        </a:spcBef>
                        <a:buFont typeface="Arial" panose="020B0604020202020204" pitchFamily="34" charset="0"/>
                        <a:buChar char="•"/>
                      </a:pPr>
                      <a:r>
                        <a:rPr lang="zh-TW" altLang="en-US" sz="1700" kern="1200" dirty="0">
                          <a:solidFill>
                            <a:schemeClr val="dk1"/>
                          </a:solidFill>
                          <a:latin typeface="微軟正黑體" panose="020B0604030504040204" pitchFamily="34" charset="-120"/>
                          <a:ea typeface="微軟正黑體" panose="020B0604030504040204" pitchFamily="34" charset="-120"/>
                          <a:cs typeface="+mn-cs"/>
                        </a:rPr>
                        <a:t>具攻擊性、疾病犬隻</a:t>
                      </a:r>
                      <a:endParaRPr lang="en-US" altLang="zh-TW" sz="1700" kern="1200" dirty="0">
                        <a:solidFill>
                          <a:schemeClr val="dk1"/>
                        </a:solidFill>
                        <a:latin typeface="微軟正黑體" panose="020B0604030504040204" pitchFamily="34" charset="-120"/>
                        <a:ea typeface="微軟正黑體" panose="020B0604030504040204" pitchFamily="34" charset="-120"/>
                        <a:cs typeface="+mn-cs"/>
                      </a:endParaRPr>
                    </a:p>
                    <a:p>
                      <a:pPr marL="285750" indent="-285750" algn="l" defTabSz="914400" rtl="0" eaLnBrk="1" latinLnBrk="0" hangingPunct="1">
                        <a:lnSpc>
                          <a:spcPct val="100000"/>
                        </a:lnSpc>
                        <a:spcBef>
                          <a:spcPts val="400"/>
                        </a:spcBef>
                        <a:buFont typeface="Arial" panose="020B0604020202020204" pitchFamily="34" charset="0"/>
                        <a:buChar char="•"/>
                      </a:pPr>
                      <a:r>
                        <a:rPr lang="zh-TW" altLang="en-US" sz="1700" kern="1200" dirty="0">
                          <a:solidFill>
                            <a:schemeClr val="dk1"/>
                          </a:solidFill>
                          <a:latin typeface="微軟正黑體" panose="020B0604030504040204" pitchFamily="34" charset="-120"/>
                          <a:ea typeface="微軟正黑體" panose="020B0604030504040204" pitchFamily="34" charset="-120"/>
                          <a:cs typeface="+mn-cs"/>
                        </a:rPr>
                        <a:t>又遭縱放校園犬隻</a:t>
                      </a:r>
                      <a:endParaRPr lang="en-US" altLang="zh-TW" sz="1700" kern="1200" dirty="0">
                        <a:solidFill>
                          <a:schemeClr val="dk1"/>
                        </a:solidFill>
                        <a:latin typeface="微軟正黑體" panose="020B0604030504040204" pitchFamily="34" charset="-120"/>
                        <a:ea typeface="微軟正黑體" panose="020B0604030504040204" pitchFamily="34" charset="-120"/>
                        <a:cs typeface="+mn-cs"/>
                      </a:endParaRPr>
                    </a:p>
                    <a:p>
                      <a:pPr marL="285750" indent="-285750" algn="l" defTabSz="914400" rtl="0" eaLnBrk="1" latinLnBrk="0" hangingPunct="1">
                        <a:buFont typeface="Arial" panose="020B0604020202020204" pitchFamily="34" charset="0"/>
                        <a:buChar char="•"/>
                      </a:pPr>
                      <a:endParaRPr lang="en-US" altLang="zh-TW" sz="1700" kern="1200" dirty="0">
                        <a:solidFill>
                          <a:schemeClr val="dk1"/>
                        </a:solidFill>
                        <a:latin typeface="微軟正黑體" panose="020B0604030504040204" pitchFamily="34" charset="-120"/>
                        <a:ea typeface="微軟正黑體" panose="020B0604030504040204" pitchFamily="34" charset="-120"/>
                        <a:cs typeface="+mn-cs"/>
                      </a:endParaRPr>
                    </a:p>
                  </a:txBody>
                  <a:tcPr/>
                </a:tc>
                <a:tc vMerge="1">
                  <a:txBody>
                    <a:bodyPr/>
                    <a:lstStyle/>
                    <a:p>
                      <a:pPr marL="285750" indent="-285750">
                        <a:buFont typeface="Arial" panose="020B0604020202020204" pitchFamily="34" charset="0"/>
                        <a:buChar char="•"/>
                      </a:pPr>
                      <a:endParaRPr lang="zh-TW" altLang="en-US" sz="1700" b="1" kern="1200" dirty="0">
                        <a:solidFill>
                          <a:schemeClr val="dk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4274891121"/>
                  </a:ext>
                </a:extLst>
              </a:tr>
            </a:tbl>
          </a:graphicData>
        </a:graphic>
      </p:graphicFrame>
      <p:sp>
        <p:nvSpPr>
          <p:cNvPr id="6" name="矩形 5">
            <a:extLst>
              <a:ext uri="{FF2B5EF4-FFF2-40B4-BE49-F238E27FC236}">
                <a16:creationId xmlns:a16="http://schemas.microsoft.com/office/drawing/2014/main" id="{5B23265F-BC57-40C0-AAE6-F9A54F3439CE}"/>
              </a:ext>
            </a:extLst>
          </p:cNvPr>
          <p:cNvSpPr/>
          <p:nvPr/>
        </p:nvSpPr>
        <p:spPr>
          <a:xfrm>
            <a:off x="405781" y="834978"/>
            <a:ext cx="6864350" cy="23381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63440123-EABB-492D-9DC8-D2AA53A696E4}"/>
              </a:ext>
            </a:extLst>
          </p:cNvPr>
          <p:cNvSpPr txBox="1"/>
          <p:nvPr/>
        </p:nvSpPr>
        <p:spPr>
          <a:xfrm>
            <a:off x="1057724" y="307730"/>
            <a:ext cx="8307123" cy="646331"/>
          </a:xfrm>
          <a:prstGeom prst="rect">
            <a:avLst/>
          </a:prstGeom>
          <a:noFill/>
        </p:spPr>
        <p:txBody>
          <a:bodyPr wrap="square" rtlCol="0">
            <a:spAutoFit/>
          </a:bodyPr>
          <a:lstStyle/>
          <a:p>
            <a:r>
              <a:rPr lang="en-US" altLang="zh-TW" sz="3600" b="1" dirty="0">
                <a:ln w="12700">
                  <a:solidFill>
                    <a:schemeClr val="tx1">
                      <a:lumMod val="95000"/>
                      <a:lumOff val="5000"/>
                      <a:alpha val="36000"/>
                    </a:schemeClr>
                  </a:solidFill>
                </a:ln>
                <a:effectLst>
                  <a:outerShdw blurRad="38100" dist="38100" dir="2700000" algn="tl">
                    <a:srgbClr val="000000">
                      <a:alpha val="43137"/>
                    </a:srgbClr>
                  </a:outerShdw>
                </a:effectLst>
                <a:latin typeface="華康圓體 Std W9" panose="02000900000000000000" pitchFamily="50" charset="-120"/>
                <a:ea typeface="華康圓體 Std W9" panose="02000900000000000000" pitchFamily="50" charset="-120"/>
              </a:rPr>
              <a:t>1.</a:t>
            </a:r>
            <a:r>
              <a:rPr lang="zh-TW" altLang="en-US" sz="3600" b="1" dirty="0">
                <a:ln w="12700">
                  <a:solidFill>
                    <a:schemeClr val="tx1">
                      <a:lumMod val="95000"/>
                      <a:lumOff val="5000"/>
                      <a:alpha val="36000"/>
                    </a:schemeClr>
                  </a:solidFill>
                </a:ln>
                <a:effectLst>
                  <a:outerShdw blurRad="38100" dist="38100" dir="2700000" algn="tl">
                    <a:srgbClr val="000000">
                      <a:alpha val="43137"/>
                    </a:srgbClr>
                  </a:outerShdw>
                </a:effectLst>
                <a:latin typeface="華康圓體 Std W9" panose="02000900000000000000" pitchFamily="50" charset="-120"/>
                <a:ea typeface="華康圓體 Std W9" panose="02000900000000000000" pitchFamily="50" charset="-120"/>
              </a:rPr>
              <a:t>為什麼過去總務處的方法都成效不彰</a:t>
            </a:r>
            <a:r>
              <a:rPr lang="en-US" altLang="zh-TW" sz="3600" b="1" dirty="0">
                <a:ln w="12700">
                  <a:solidFill>
                    <a:schemeClr val="tx1">
                      <a:lumMod val="95000"/>
                      <a:lumOff val="5000"/>
                      <a:alpha val="36000"/>
                    </a:schemeClr>
                  </a:solidFill>
                </a:ln>
                <a:effectLst>
                  <a:outerShdw blurRad="38100" dist="38100" dir="2700000" algn="tl">
                    <a:srgbClr val="000000">
                      <a:alpha val="43137"/>
                    </a:srgbClr>
                  </a:outerShdw>
                </a:effectLst>
                <a:latin typeface="華康圓體 Std W9" panose="02000900000000000000" pitchFamily="50" charset="-120"/>
                <a:ea typeface="華康圓體 Std W9" panose="02000900000000000000" pitchFamily="50" charset="-120"/>
              </a:rPr>
              <a:t>?</a:t>
            </a:r>
          </a:p>
        </p:txBody>
      </p:sp>
      <p:sp>
        <p:nvSpPr>
          <p:cNvPr id="4" name="矩形 3"/>
          <p:cNvSpPr/>
          <p:nvPr/>
        </p:nvSpPr>
        <p:spPr>
          <a:xfrm>
            <a:off x="538563" y="5172881"/>
            <a:ext cx="10512896" cy="1600438"/>
          </a:xfrm>
          <a:prstGeom prst="rect">
            <a:avLst/>
          </a:prstGeom>
          <a:solidFill>
            <a:srgbClr val="D4CDC3"/>
          </a:solidFill>
        </p:spPr>
        <p:txBody>
          <a:bodyPr wrap="square">
            <a:spAutoFit/>
          </a:bodyPr>
          <a:lstStyle/>
          <a:p>
            <a:r>
              <a:rPr lang="zh-TW" altLang="en-US" sz="1400" dirty="0">
                <a:latin typeface="微軟正黑體" panose="020B0604030504040204" pitchFamily="34" charset="-120"/>
                <a:ea typeface="微軟正黑體" panose="020B0604030504040204" pitchFamily="34" charset="-120"/>
              </a:rPr>
              <a:t>以小黃事件為例：</a:t>
            </a:r>
            <a:endParaRPr lang="en-US" altLang="zh-TW" sz="14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小黃於</a:t>
            </a:r>
            <a:r>
              <a:rPr lang="en-US" altLang="zh-TW" sz="1400" dirty="0">
                <a:latin typeface="微軟正黑體" panose="020B0604030504040204" pitchFamily="34" charset="-120"/>
                <a:ea typeface="微軟正黑體" panose="020B0604030504040204" pitchFamily="34" charset="-120"/>
              </a:rPr>
              <a:t>111</a:t>
            </a:r>
            <a:r>
              <a:rPr lang="zh-TW" altLang="en-US" sz="1400" dirty="0">
                <a:latin typeface="微軟正黑體" panose="020B0604030504040204" pitchFamily="34" charset="-120"/>
                <a:ea typeface="微軟正黑體" panose="020B0604030504040204" pitchFamily="34" charset="-120"/>
              </a:rPr>
              <a:t>年</a:t>
            </a:r>
            <a:r>
              <a:rPr lang="en-US" altLang="zh-TW" sz="1400" dirty="0">
                <a:latin typeface="微軟正黑體" panose="020B0604030504040204" pitchFamily="34" charset="-120"/>
                <a:ea typeface="微軟正黑體" panose="020B0604030504040204" pitchFamily="34" charset="-120"/>
              </a:rPr>
              <a:t>9</a:t>
            </a:r>
            <a:r>
              <a:rPr lang="zh-TW" altLang="en-US" sz="1400" dirty="0">
                <a:latin typeface="微軟正黑體" panose="020B0604030504040204" pitchFamily="34" charset="-120"/>
                <a:ea typeface="微軟正黑體" panose="020B0604030504040204" pitchFamily="34" charset="-120"/>
              </a:rPr>
              <a:t>月</a:t>
            </a:r>
            <a:r>
              <a:rPr lang="zh-TW" altLang="en-US" sz="1400" b="1" dirty="0">
                <a:latin typeface="微軟正黑體" panose="020B0604030504040204" pitchFamily="34" charset="-120"/>
                <a:ea typeface="微軟正黑體" panose="020B0604030504040204" pitchFamily="34" charset="-120"/>
              </a:rPr>
              <a:t>捕捉入收容所</a:t>
            </a:r>
            <a:r>
              <a:rPr lang="zh-TW" altLang="en-US" sz="1400" dirty="0">
                <a:latin typeface="微軟正黑體" panose="020B0604030504040204" pitchFamily="34" charset="-120"/>
                <a:ea typeface="微軟正黑體" panose="020B0604030504040204" pitchFamily="34" charset="-120"/>
              </a:rPr>
              <a:t>，因飼主李女士被動保處列為</a:t>
            </a:r>
            <a:r>
              <a:rPr lang="zh-TW" altLang="en-US" sz="1400" b="1" dirty="0">
                <a:latin typeface="微軟正黑體" panose="020B0604030504040204" pitchFamily="34" charset="-120"/>
                <a:ea typeface="微軟正黑體" panose="020B0604030504040204" pitchFamily="34" charset="-120"/>
              </a:rPr>
              <a:t>不適任飼主</a:t>
            </a:r>
            <a:r>
              <a:rPr lang="zh-TW" altLang="en-US" sz="1400" dirty="0">
                <a:latin typeface="微軟正黑體" panose="020B0604030504040204" pitchFamily="34" charset="-120"/>
                <a:ea typeface="微軟正黑體" panose="020B0604030504040204" pitchFamily="34" charset="-120"/>
              </a:rPr>
              <a:t>，小黃遭</a:t>
            </a:r>
            <a:r>
              <a:rPr lang="zh-TW" altLang="en-US" sz="1400" b="1" dirty="0">
                <a:latin typeface="微軟正黑體" panose="020B0604030504040204" pitchFamily="34" charset="-120"/>
                <a:ea typeface="微軟正黑體" panose="020B0604030504040204" pitchFamily="34" charset="-120"/>
              </a:rPr>
              <a:t>沒入</a:t>
            </a:r>
            <a:r>
              <a:rPr lang="zh-TW" altLang="en-US" sz="1400" dirty="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小黃當時雖無攻擊性但未絕育，</a:t>
            </a:r>
            <a:r>
              <a:rPr lang="zh-TW" altLang="en-US" sz="1400" b="1" dirty="0">
                <a:latin typeface="微軟正黑體" panose="020B0604030504040204" pitchFamily="34" charset="-120"/>
                <a:ea typeface="微軟正黑體" panose="020B0604030504040204" pitchFamily="34" charset="-120"/>
              </a:rPr>
              <a:t>絕育後開放認養</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112</a:t>
            </a:r>
            <a:r>
              <a:rPr lang="zh-TW" altLang="en-US" sz="1400" dirty="0">
                <a:latin typeface="微軟正黑體" panose="020B0604030504040204" pitchFamily="34" charset="-120"/>
                <a:ea typeface="微軟正黑體" panose="020B0604030504040204" pitchFamily="34" charset="-120"/>
              </a:rPr>
              <a:t>年</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月初由</a:t>
            </a:r>
            <a:r>
              <a:rPr lang="zh-TW" altLang="en-US" sz="1400" b="1" dirty="0">
                <a:latin typeface="微軟正黑體" panose="020B0604030504040204" pitchFamily="34" charset="-120"/>
                <a:ea typeface="微軟正黑體" panose="020B0604030504040204" pitchFamily="34" charset="-120"/>
              </a:rPr>
              <a:t>飼主</a:t>
            </a:r>
            <a:r>
              <a:rPr lang="en-US" altLang="zh-TW" sz="1400" b="1" dirty="0">
                <a:latin typeface="微軟正黑體" panose="020B0604030504040204" pitchFamily="34" charset="-120"/>
                <a:ea typeface="微軟正黑體" panose="020B0604030504040204" pitchFamily="34" charset="-120"/>
              </a:rPr>
              <a:t>A</a:t>
            </a:r>
            <a:r>
              <a:rPr lang="zh-TW" altLang="en-US" sz="1400" b="1" dirty="0">
                <a:latin typeface="微軟正黑體" panose="020B0604030504040204" pitchFamily="34" charset="-120"/>
                <a:ea typeface="微軟正黑體" panose="020B0604030504040204" pitchFamily="34" charset="-120"/>
              </a:rPr>
              <a:t>認養</a:t>
            </a:r>
            <a:r>
              <a:rPr lang="zh-TW" altLang="en-US" sz="1400" dirty="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飼主</a:t>
            </a:r>
            <a:r>
              <a:rPr lang="en-US" altLang="zh-TW" sz="1400" dirty="0">
                <a:latin typeface="微軟正黑體" panose="020B0604030504040204" pitchFamily="34" charset="-120"/>
                <a:ea typeface="微軟正黑體" panose="020B0604030504040204" pitchFamily="34" charset="-120"/>
              </a:rPr>
              <a:t>A</a:t>
            </a:r>
            <a:r>
              <a:rPr lang="zh-TW" altLang="en-US" sz="1400" dirty="0">
                <a:latin typeface="微軟正黑體" panose="020B0604030504040204" pitchFamily="34" charset="-120"/>
                <a:ea typeface="微軟正黑體" panose="020B0604030504040204" pitchFamily="34" charset="-120"/>
              </a:rPr>
              <a:t>委託李女士照顧，</a:t>
            </a:r>
            <a:r>
              <a:rPr lang="zh-TW" altLang="en-US" sz="1400" b="1" dirty="0">
                <a:latin typeface="微軟正黑體" panose="020B0604030504040204" pitchFamily="34" charset="-120"/>
                <a:ea typeface="微軟正黑體" panose="020B0604030504040204" pitchFamily="34" charset="-120"/>
              </a:rPr>
              <a:t>小黃又被李女士放回校園</a:t>
            </a:r>
            <a:r>
              <a:rPr lang="zh-TW" altLang="en-US" sz="1400" dirty="0">
                <a:latin typeface="微軟正黑體" panose="020B0604030504040204" pitchFamily="34" charset="-120"/>
                <a:ea typeface="微軟正黑體" panose="020B0604030504040204" pitchFamily="34" charset="-120"/>
              </a:rPr>
              <a:t>，並於</a:t>
            </a:r>
            <a:r>
              <a:rPr lang="en-US" altLang="zh-TW" sz="1400" dirty="0">
                <a:latin typeface="微軟正黑體" panose="020B0604030504040204" pitchFamily="34" charset="-120"/>
                <a:ea typeface="微軟正黑體" panose="020B0604030504040204" pitchFamily="34" charset="-120"/>
              </a:rPr>
              <a:t>112</a:t>
            </a:r>
            <a:r>
              <a:rPr lang="zh-TW" altLang="en-US" sz="1400" dirty="0">
                <a:latin typeface="微軟正黑體" panose="020B0604030504040204" pitchFamily="34" charset="-120"/>
                <a:ea typeface="微軟正黑體" panose="020B0604030504040204" pitchFamily="34" charset="-120"/>
              </a:rPr>
              <a:t>年</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月</a:t>
            </a:r>
            <a:r>
              <a:rPr lang="en-US" altLang="zh-TW" sz="1400" dirty="0">
                <a:latin typeface="微軟正黑體" panose="020B0604030504040204" pitchFamily="34" charset="-120"/>
                <a:ea typeface="微軟正黑體" panose="020B0604030504040204" pitchFamily="34" charset="-120"/>
              </a:rPr>
              <a:t>24</a:t>
            </a:r>
            <a:r>
              <a:rPr lang="zh-TW" altLang="en-US" sz="1400" dirty="0">
                <a:latin typeface="微軟正黑體" panose="020B0604030504040204" pitchFamily="34" charset="-120"/>
                <a:ea typeface="微軟正黑體" panose="020B0604030504040204" pitchFamily="34" charset="-120"/>
              </a:rPr>
              <a:t>日</a:t>
            </a:r>
            <a:r>
              <a:rPr lang="zh-TW" altLang="en-US" sz="1400" b="1" dirty="0">
                <a:latin typeface="微軟正黑體" panose="020B0604030504040204" pitchFamily="34" charset="-120"/>
                <a:ea typeface="微軟正黑體" panose="020B0604030504040204" pitchFamily="34" charset="-120"/>
              </a:rPr>
              <a:t>再度被捕捉</a:t>
            </a:r>
            <a:r>
              <a:rPr lang="zh-TW" altLang="en-US" sz="1400" dirty="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掃晶片後發現小黃有飼主，因</a:t>
            </a:r>
            <a:r>
              <a:rPr lang="zh-TW" altLang="en-US" sz="1400" b="1" dirty="0">
                <a:latin typeface="微軟正黑體" panose="020B0604030504040204" pitchFamily="34" charset="-120"/>
                <a:ea typeface="微軟正黑體" panose="020B0604030504040204" pitchFamily="34" charset="-120"/>
              </a:rPr>
              <a:t>非列案不適任飼主</a:t>
            </a:r>
            <a:r>
              <a:rPr lang="zh-TW" altLang="en-US" sz="1400"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北市動保處</a:t>
            </a:r>
            <a:r>
              <a:rPr lang="zh-TW" altLang="en-US" sz="1400" dirty="0">
                <a:latin typeface="微軟正黑體" panose="020B0604030504040204" pitchFamily="34" charset="-120"/>
                <a:ea typeface="微軟正黑體" panose="020B0604030504040204" pitchFamily="34" charset="-120"/>
              </a:rPr>
              <a:t>通知飼主</a:t>
            </a:r>
            <a:r>
              <a:rPr lang="zh-TW" altLang="en-US" sz="1400" b="1" dirty="0">
                <a:latin typeface="微軟正黑體" panose="020B0604030504040204" pitchFamily="34" charset="-120"/>
                <a:ea typeface="微軟正黑體" panose="020B0604030504040204" pitchFamily="34" charset="-120"/>
              </a:rPr>
              <a:t>領回並以公文裁罰</a:t>
            </a:r>
            <a:r>
              <a:rPr lang="zh-TW" altLang="en-US" sz="1400" dirty="0">
                <a:latin typeface="微軟正黑體" panose="020B0604030504040204" pitchFamily="34" charset="-120"/>
                <a:ea typeface="微軟正黑體" panose="020B0604030504040204" pitchFamily="34" charset="-120"/>
              </a:rPr>
              <a:t>飼主</a:t>
            </a:r>
            <a:r>
              <a:rPr lang="en-US" altLang="zh-TW" sz="1400" dirty="0">
                <a:latin typeface="微軟正黑體" panose="020B0604030504040204" pitchFamily="34" charset="-120"/>
                <a:ea typeface="微軟正黑體" panose="020B0604030504040204" pitchFamily="34" charset="-120"/>
              </a:rPr>
              <a:t>A</a:t>
            </a:r>
          </a:p>
          <a:p>
            <a:r>
              <a:rPr lang="en-US" altLang="zh-TW" sz="1400" b="1" dirty="0">
                <a:latin typeface="微軟正黑體" panose="020B0604030504040204" pitchFamily="34" charset="-120"/>
                <a:ea typeface="微軟正黑體" panose="020B0604030504040204" pitchFamily="34" charset="-120"/>
              </a:rPr>
              <a:t>	</a:t>
            </a:r>
            <a:r>
              <a:rPr lang="zh-TW" altLang="en-US" sz="1400" b="1" dirty="0">
                <a:latin typeface="微軟正黑體" panose="020B0604030504040204" pitchFamily="34" charset="-120"/>
                <a:ea typeface="微軟正黑體" panose="020B0604030504040204" pitchFamily="34" charset="-120"/>
              </a:rPr>
              <a:t>（預計</a:t>
            </a:r>
            <a:r>
              <a:rPr lang="en-US" altLang="zh-TW" sz="1400" b="1" dirty="0">
                <a:latin typeface="微軟正黑體" panose="020B0604030504040204" pitchFamily="34" charset="-120"/>
                <a:ea typeface="微軟正黑體" panose="020B0604030504040204" pitchFamily="34" charset="-120"/>
              </a:rPr>
              <a:t>3</a:t>
            </a:r>
            <a:r>
              <a:rPr lang="zh-TW" altLang="en-US" sz="1400" b="1" dirty="0">
                <a:latin typeface="微軟正黑體" panose="020B0604030504040204" pitchFamily="34" charset="-120"/>
                <a:ea typeface="微軟正黑體" panose="020B0604030504040204" pitchFamily="34" charset="-120"/>
              </a:rPr>
              <a:t>月</a:t>
            </a:r>
            <a:r>
              <a:rPr lang="en-US" altLang="zh-TW" sz="1400" b="1" dirty="0">
                <a:latin typeface="微軟正黑體" panose="020B0604030504040204" pitchFamily="34" charset="-120"/>
                <a:ea typeface="微軟正黑體" panose="020B0604030504040204" pitchFamily="34" charset="-120"/>
              </a:rPr>
              <a:t>13</a:t>
            </a:r>
            <a:r>
              <a:rPr lang="zh-TW" altLang="en-US" sz="1400" b="1" dirty="0">
                <a:latin typeface="微軟正黑體" panose="020B0604030504040204" pitchFamily="34" charset="-120"/>
                <a:ea typeface="微軟正黑體" panose="020B0604030504040204" pitchFamily="34" charset="-120"/>
              </a:rPr>
              <a:t>日依動保法裁罰</a:t>
            </a:r>
            <a:r>
              <a:rPr lang="en-US" altLang="zh-TW" sz="1400" b="1" dirty="0">
                <a:latin typeface="微軟正黑體" panose="020B0604030504040204" pitchFamily="34" charset="-120"/>
                <a:ea typeface="微軟正黑體" panose="020B0604030504040204" pitchFamily="34" charset="-120"/>
              </a:rPr>
              <a:t>3000</a:t>
            </a:r>
            <a:r>
              <a:rPr lang="zh-TW" altLang="en-US" sz="1400" b="1" dirty="0">
                <a:latin typeface="微軟正黑體" panose="020B0604030504040204" pitchFamily="34" charset="-120"/>
                <a:ea typeface="微軟正黑體" panose="020B0604030504040204" pitchFamily="34" charset="-120"/>
              </a:rPr>
              <a:t>元罰鍰）</a:t>
            </a:r>
            <a:r>
              <a:rPr lang="zh-TW" altLang="en-US" sz="1400" dirty="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李女士持飼主</a:t>
            </a:r>
            <a:r>
              <a:rPr lang="en-US" altLang="zh-TW" sz="1400" dirty="0">
                <a:latin typeface="微軟正黑體" panose="020B0604030504040204" pitchFamily="34" charset="-120"/>
                <a:ea typeface="微軟正黑體" panose="020B0604030504040204" pitchFamily="34" charset="-120"/>
              </a:rPr>
              <a:t>A</a:t>
            </a:r>
            <a:r>
              <a:rPr lang="zh-TW" altLang="en-US" sz="1400" dirty="0">
                <a:latin typeface="微軟正黑體" panose="020B0604030504040204" pitchFamily="34" charset="-120"/>
                <a:ea typeface="微軟正黑體" panose="020B0604030504040204" pitchFamily="34" charset="-120"/>
              </a:rPr>
              <a:t>委託書於</a:t>
            </a:r>
            <a:r>
              <a:rPr lang="en-US" altLang="zh-TW" sz="1400" dirty="0">
                <a:latin typeface="微軟正黑體" panose="020B0604030504040204" pitchFamily="34" charset="-120"/>
                <a:ea typeface="微軟正黑體" panose="020B0604030504040204" pitchFamily="34" charset="-120"/>
              </a:rPr>
              <a:t>3</a:t>
            </a:r>
            <a:r>
              <a:rPr lang="zh-TW" altLang="en-US" sz="1400" dirty="0">
                <a:latin typeface="微軟正黑體" panose="020B0604030504040204" pitchFamily="34" charset="-120"/>
                <a:ea typeface="微軟正黑體" panose="020B0604030504040204" pitchFamily="34" charset="-120"/>
              </a:rPr>
              <a:t>月</a:t>
            </a:r>
            <a:r>
              <a:rPr lang="en-US" altLang="zh-TW" sz="1400" dirty="0">
                <a:latin typeface="微軟正黑體" panose="020B0604030504040204" pitchFamily="34" charset="-120"/>
                <a:ea typeface="微軟正黑體" panose="020B0604030504040204" pitchFamily="34" charset="-120"/>
              </a:rPr>
              <a:t>1</a:t>
            </a:r>
            <a:r>
              <a:rPr lang="zh-TW" altLang="en-US" sz="1400" dirty="0">
                <a:latin typeface="微軟正黑體" panose="020B0604030504040204" pitchFamily="34" charset="-120"/>
                <a:ea typeface="微軟正黑體" panose="020B0604030504040204" pitchFamily="34" charset="-120"/>
              </a:rPr>
              <a:t>日將小黃領回後，</a:t>
            </a:r>
            <a:r>
              <a:rPr lang="zh-TW" altLang="en-US" sz="1400" b="1" dirty="0">
                <a:latin typeface="微軟正黑體" panose="020B0604030504040204" pitchFamily="34" charset="-120"/>
                <a:ea typeface="微軟正黑體" panose="020B0604030504040204" pitchFamily="34" charset="-120"/>
              </a:rPr>
              <a:t>再度放回學校。</a:t>
            </a:r>
          </a:p>
        </p:txBody>
      </p:sp>
      <p:pic>
        <p:nvPicPr>
          <p:cNvPr id="5" name="圖片 4"/>
          <p:cNvPicPr>
            <a:picLocks noChangeAspect="1"/>
          </p:cNvPicPr>
          <p:nvPr/>
        </p:nvPicPr>
        <p:blipFill>
          <a:blip r:embed="rId3"/>
          <a:stretch>
            <a:fillRect/>
          </a:stretch>
        </p:blipFill>
        <p:spPr>
          <a:xfrm>
            <a:off x="8711381" y="5169272"/>
            <a:ext cx="2072709" cy="1615570"/>
          </a:xfrm>
          <a:prstGeom prst="rect">
            <a:avLst/>
          </a:prstGeom>
        </p:spPr>
      </p:pic>
    </p:spTree>
    <p:extLst>
      <p:ext uri="{BB962C8B-B14F-4D97-AF65-F5344CB8AC3E}">
        <p14:creationId xmlns:p14="http://schemas.microsoft.com/office/powerpoint/2010/main" val="652555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矩形 32"/>
          <p:cNvSpPr/>
          <p:nvPr/>
        </p:nvSpPr>
        <p:spPr>
          <a:xfrm>
            <a:off x="474143" y="874248"/>
            <a:ext cx="6864350" cy="23381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1"/>
          <p:cNvSpPr>
            <a:spLocks noGrp="1"/>
          </p:cNvSpPr>
          <p:nvPr>
            <p:ph type="sldNum" sz="quarter" idx="4"/>
          </p:nvPr>
        </p:nvSpPr>
        <p:spPr>
          <a:xfrm>
            <a:off x="11235446" y="6411709"/>
            <a:ext cx="956553" cy="242010"/>
          </a:xfrm>
        </p:spPr>
        <p:txBody>
          <a:bodyPr/>
          <a:lstStyle/>
          <a:p>
            <a:fld id="{B797FFDA-F269-40CB-82F3-D9C1208CF244}" type="slidenum">
              <a:rPr lang="zh-TW" altLang="en-US" smtClean="0"/>
              <a:pPr/>
              <a:t>5</a:t>
            </a:fld>
            <a:r>
              <a:rPr lang="zh-TW" altLang="en-US"/>
              <a:t>  </a:t>
            </a:r>
            <a:endParaRPr lang="zh-TW" altLang="en-US" dirty="0"/>
          </a:p>
        </p:txBody>
      </p:sp>
      <p:sp>
        <p:nvSpPr>
          <p:cNvPr id="32" name="文字方塊 31">
            <a:extLst>
              <a:ext uri="{FF2B5EF4-FFF2-40B4-BE49-F238E27FC236}">
                <a16:creationId xmlns:a16="http://schemas.microsoft.com/office/drawing/2014/main" id="{7EA77070-B1DA-4D07-A016-66D70415041F}"/>
              </a:ext>
            </a:extLst>
          </p:cNvPr>
          <p:cNvSpPr txBox="1"/>
          <p:nvPr/>
        </p:nvSpPr>
        <p:spPr>
          <a:xfrm>
            <a:off x="1057724" y="307730"/>
            <a:ext cx="8307123" cy="646331"/>
          </a:xfrm>
          <a:prstGeom prst="rect">
            <a:avLst/>
          </a:prstGeom>
          <a:noFill/>
        </p:spPr>
        <p:txBody>
          <a:bodyPr wrap="square" rtlCol="0">
            <a:spAutoFit/>
          </a:bodyPr>
          <a:lstStyle/>
          <a:p>
            <a:r>
              <a:rPr lang="en-US" altLang="zh-TW" sz="3600" b="1" dirty="0">
                <a:ln w="12700">
                  <a:solidFill>
                    <a:schemeClr val="tx1">
                      <a:lumMod val="95000"/>
                      <a:lumOff val="5000"/>
                      <a:alpha val="36000"/>
                    </a:schemeClr>
                  </a:solidFill>
                </a:ln>
                <a:effectLst>
                  <a:outerShdw blurRad="38100" dist="38100" dir="2700000" algn="tl">
                    <a:srgbClr val="000000">
                      <a:alpha val="43137"/>
                    </a:srgbClr>
                  </a:outerShdw>
                </a:effectLst>
                <a:latin typeface="華康圓體 Std W9" panose="02000900000000000000" pitchFamily="50" charset="-120"/>
                <a:ea typeface="華康圓體 Std W9" panose="02000900000000000000" pitchFamily="50" charset="-120"/>
              </a:rPr>
              <a:t>1.</a:t>
            </a:r>
            <a:r>
              <a:rPr lang="zh-TW" altLang="en-US" sz="3600" b="1" dirty="0">
                <a:ln w="12700">
                  <a:solidFill>
                    <a:schemeClr val="tx1">
                      <a:lumMod val="95000"/>
                      <a:lumOff val="5000"/>
                      <a:alpha val="36000"/>
                    </a:schemeClr>
                  </a:solidFill>
                </a:ln>
                <a:effectLst>
                  <a:outerShdw blurRad="38100" dist="38100" dir="2700000" algn="tl">
                    <a:srgbClr val="000000">
                      <a:alpha val="43137"/>
                    </a:srgbClr>
                  </a:outerShdw>
                </a:effectLst>
                <a:latin typeface="華康圓體 Std W9" panose="02000900000000000000" pitchFamily="50" charset="-120"/>
                <a:ea typeface="華康圓體 Std W9" panose="02000900000000000000" pitchFamily="50" charset="-120"/>
              </a:rPr>
              <a:t>為什麼過去總務處的方法都成效不彰</a:t>
            </a:r>
            <a:r>
              <a:rPr lang="en-US" altLang="zh-TW" sz="3600" b="1" dirty="0">
                <a:ln w="12700">
                  <a:solidFill>
                    <a:schemeClr val="tx1">
                      <a:lumMod val="95000"/>
                      <a:lumOff val="5000"/>
                      <a:alpha val="36000"/>
                    </a:schemeClr>
                  </a:solidFill>
                </a:ln>
                <a:effectLst>
                  <a:outerShdw blurRad="38100" dist="38100" dir="2700000" algn="tl">
                    <a:srgbClr val="000000">
                      <a:alpha val="43137"/>
                    </a:srgbClr>
                  </a:outerShdw>
                </a:effectLst>
                <a:latin typeface="華康圓體 Std W9" panose="02000900000000000000" pitchFamily="50" charset="-120"/>
                <a:ea typeface="華康圓體 Std W9" panose="02000900000000000000" pitchFamily="50" charset="-120"/>
              </a:rPr>
              <a:t>?</a:t>
            </a:r>
          </a:p>
        </p:txBody>
      </p:sp>
      <p:graphicFrame>
        <p:nvGraphicFramePr>
          <p:cNvPr id="18" name="表格 17">
            <a:extLst>
              <a:ext uri="{FF2B5EF4-FFF2-40B4-BE49-F238E27FC236}">
                <a16:creationId xmlns:a16="http://schemas.microsoft.com/office/drawing/2014/main" id="{FB2A8D0E-494D-43CF-8071-14B7A4BF1489}"/>
              </a:ext>
            </a:extLst>
          </p:cNvPr>
          <p:cNvGraphicFramePr>
            <a:graphicFrameLocks noGrp="1"/>
          </p:cNvGraphicFramePr>
          <p:nvPr>
            <p:extLst>
              <p:ext uri="{D42A27DB-BD31-4B8C-83A1-F6EECF244321}">
                <p14:modId xmlns:p14="http://schemas.microsoft.com/office/powerpoint/2010/main" val="1504276953"/>
              </p:ext>
            </p:extLst>
          </p:nvPr>
        </p:nvGraphicFramePr>
        <p:xfrm>
          <a:off x="474143" y="1213085"/>
          <a:ext cx="10761303" cy="5008606"/>
        </p:xfrm>
        <a:graphic>
          <a:graphicData uri="http://schemas.openxmlformats.org/drawingml/2006/table">
            <a:tbl>
              <a:tblPr firstRow="1" bandRow="1">
                <a:tableStyleId>{5C22544A-7EE6-4342-B048-85BDC9FD1C3A}</a:tableStyleId>
              </a:tblPr>
              <a:tblGrid>
                <a:gridCol w="2020896">
                  <a:extLst>
                    <a:ext uri="{9D8B030D-6E8A-4147-A177-3AD203B41FA5}">
                      <a16:colId xmlns:a16="http://schemas.microsoft.com/office/drawing/2014/main" val="4277198919"/>
                    </a:ext>
                  </a:extLst>
                </a:gridCol>
                <a:gridCol w="3453274">
                  <a:extLst>
                    <a:ext uri="{9D8B030D-6E8A-4147-A177-3AD203B41FA5}">
                      <a16:colId xmlns:a16="http://schemas.microsoft.com/office/drawing/2014/main" val="1704347261"/>
                    </a:ext>
                  </a:extLst>
                </a:gridCol>
                <a:gridCol w="5287133">
                  <a:extLst>
                    <a:ext uri="{9D8B030D-6E8A-4147-A177-3AD203B41FA5}">
                      <a16:colId xmlns:a16="http://schemas.microsoft.com/office/drawing/2014/main" val="3076859674"/>
                    </a:ext>
                  </a:extLst>
                </a:gridCol>
              </a:tblGrid>
              <a:tr h="374104">
                <a:tc>
                  <a:txBody>
                    <a:bodyPr/>
                    <a:lstStyle/>
                    <a:p>
                      <a:r>
                        <a:rPr lang="zh-TW" altLang="en-US" dirty="0">
                          <a:latin typeface="微軟正黑體" panose="020B0604030504040204" pitchFamily="34" charset="-120"/>
                          <a:ea typeface="微軟正黑體" panose="020B0604030504040204" pitchFamily="34" charset="-120"/>
                        </a:rPr>
                        <a:t>執行中措施</a:t>
                      </a:r>
                    </a:p>
                  </a:txBody>
                  <a:tcPr/>
                </a:tc>
                <a:tc>
                  <a:txBody>
                    <a:bodyPr/>
                    <a:lstStyle/>
                    <a:p>
                      <a:r>
                        <a:rPr lang="zh-TW" altLang="en-US" dirty="0">
                          <a:latin typeface="微軟正黑體" panose="020B0604030504040204" pitchFamily="34" charset="-120"/>
                          <a:ea typeface="微軟正黑體" panose="020B0604030504040204" pitchFamily="34" charset="-120"/>
                        </a:rPr>
                        <a:t>說明</a:t>
                      </a:r>
                    </a:p>
                  </a:txBody>
                  <a:tcPr/>
                </a:tc>
                <a:tc>
                  <a:txBody>
                    <a:bodyPr/>
                    <a:lstStyle/>
                    <a:p>
                      <a:r>
                        <a:rPr lang="zh-TW" altLang="en-US" dirty="0">
                          <a:latin typeface="微軟正黑體" panose="020B0604030504040204" pitchFamily="34" charset="-120"/>
                          <a:ea typeface="微軟正黑體" panose="020B0604030504040204" pitchFamily="34" charset="-120"/>
                        </a:rPr>
                        <a:t>成效不彰可能原因</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23740007"/>
                  </a:ext>
                </a:extLst>
              </a:tr>
              <a:tr h="18754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dirty="0">
                          <a:latin typeface="微軟正黑體" panose="020B0604030504040204" pitchFamily="34" charset="-120"/>
                          <a:ea typeface="微軟正黑體" panose="020B0604030504040204" pitchFamily="34" charset="-120"/>
                        </a:rPr>
                        <a:t>2. </a:t>
                      </a:r>
                      <a:r>
                        <a:rPr lang="zh-TW" altLang="en-US" b="1" dirty="0">
                          <a:latin typeface="微軟正黑體" panose="020B0604030504040204" pitchFamily="34" charset="-120"/>
                          <a:ea typeface="微軟正黑體" panose="020B0604030504040204" pitchFamily="34" charset="-120"/>
                        </a:rPr>
                        <a:t>犬隻通報平台</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marL="285750" lvl="1" indent="-285750" algn="l" defTabSz="914400" rtl="0" eaLnBrk="1" latinLnBrk="0" hangingPunct="1">
                        <a:lnSpc>
                          <a:spcPct val="100000"/>
                        </a:lnSpc>
                        <a:spcBef>
                          <a:spcPts val="400"/>
                        </a:spcBef>
                        <a:buFont typeface="Arial" panose="020B0604020202020204" pitchFamily="34" charset="0"/>
                        <a:buChar char="•"/>
                      </a:pPr>
                      <a:r>
                        <a:rPr lang="zh-TW" altLang="en-US" sz="1700" kern="1200" dirty="0">
                          <a:solidFill>
                            <a:schemeClr val="dk1"/>
                          </a:solidFill>
                          <a:latin typeface="微軟正黑體" panose="020B0604030504040204" pitchFamily="34" charset="-120"/>
                          <a:ea typeface="微軟正黑體" panose="020B0604030504040204" pitchFamily="34" charset="-120"/>
                          <a:cs typeface="+mn-cs"/>
                        </a:rPr>
                        <a:t>由校方與學生會合作設置，供全校員工師生通報上傳後，定期彙整犬隻通報情形及實地觀察歸納犬隻出沒情形。</a:t>
                      </a:r>
                      <a:endParaRPr lang="en-US" altLang="zh-TW" sz="1700" kern="1200" dirty="0">
                        <a:solidFill>
                          <a:schemeClr val="dk1"/>
                        </a:solidFill>
                        <a:latin typeface="微軟正黑體" panose="020B0604030504040204" pitchFamily="34" charset="-120"/>
                        <a:ea typeface="微軟正黑體" panose="020B0604030504040204" pitchFamily="34" charset="-120"/>
                        <a:cs typeface="+mn-cs"/>
                      </a:endParaRPr>
                    </a:p>
                    <a:p>
                      <a:pPr marL="285750" lvl="1" indent="-285750" algn="l" defTabSz="914400" rtl="0" eaLnBrk="1" latinLnBrk="0" hangingPunct="1">
                        <a:lnSpc>
                          <a:spcPct val="100000"/>
                        </a:lnSpc>
                        <a:spcBef>
                          <a:spcPts val="400"/>
                        </a:spcBef>
                        <a:buFont typeface="Arial" panose="020B0604020202020204" pitchFamily="34" charset="0"/>
                        <a:buChar char="•"/>
                      </a:pPr>
                      <a:r>
                        <a:rPr lang="zh-TW" altLang="en-US" sz="1700" kern="1200" dirty="0">
                          <a:solidFill>
                            <a:schemeClr val="dk1"/>
                          </a:solidFill>
                          <a:latin typeface="微軟正黑體" panose="020B0604030504040204" pitchFamily="34" charset="-120"/>
                          <a:ea typeface="微軟正黑體" panose="020B0604030504040204" pitchFamily="34" charset="-120"/>
                          <a:cs typeface="+mn-cs"/>
                        </a:rPr>
                        <a:t>為輔助用途，</a:t>
                      </a:r>
                      <a:r>
                        <a:rPr lang="zh-TW" altLang="en-US" sz="1700" b="1" kern="1200" dirty="0">
                          <a:solidFill>
                            <a:schemeClr val="dk1"/>
                          </a:solidFill>
                          <a:latin typeface="微軟正黑體" panose="020B0604030504040204" pitchFamily="34" charset="-120"/>
                          <a:ea typeface="微軟正黑體" panose="020B0604030504040204" pitchFamily="34" charset="-120"/>
                          <a:cs typeface="+mn-cs"/>
                        </a:rPr>
                        <a:t>確認犬隻出沒熱點及日常移動</a:t>
                      </a:r>
                      <a:r>
                        <a:rPr lang="zh-TW" altLang="en-US" sz="1700" kern="1200" dirty="0">
                          <a:solidFill>
                            <a:schemeClr val="dk1"/>
                          </a:solidFill>
                          <a:latin typeface="微軟正黑體" panose="020B0604030504040204" pitchFamily="34" charset="-120"/>
                          <a:ea typeface="微軟正黑體" panose="020B0604030504040204" pitchFamily="34" charset="-120"/>
                          <a:cs typeface="+mn-cs"/>
                        </a:rPr>
                        <a:t>。</a:t>
                      </a:r>
                      <a:endParaRPr lang="en-US" altLang="zh-TW" sz="1700"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285750" indent="-285750">
                        <a:buFont typeface="Arial" panose="020B0604020202020204" pitchFamily="34" charset="0"/>
                        <a:buChar char="•"/>
                      </a:pPr>
                      <a:r>
                        <a:rPr lang="zh-TW" altLang="en-US" sz="1700" b="1" kern="1200" dirty="0">
                          <a:solidFill>
                            <a:schemeClr val="dk1"/>
                          </a:solidFill>
                          <a:latin typeface="微軟正黑體" panose="020B0604030504040204" pitchFamily="34" charset="-120"/>
                          <a:ea typeface="微軟正黑體" panose="020B0604030504040204" pitchFamily="34" charset="-120"/>
                          <a:cs typeface="+mn-cs"/>
                        </a:rPr>
                        <a:t>被動觀測，如回應數過低將無法掌握犬群實際活動全貌。</a:t>
                      </a:r>
                      <a:endParaRPr lang="en-US" altLang="zh-TW" sz="1700" b="1" kern="1200" dirty="0">
                        <a:solidFill>
                          <a:schemeClr val="dk1"/>
                        </a:solidFill>
                        <a:latin typeface="微軟正黑體" panose="020B0604030504040204" pitchFamily="34" charset="-120"/>
                        <a:ea typeface="微軟正黑體" panose="020B0604030504040204" pitchFamily="34" charset="-120"/>
                        <a:cs typeface="+mn-cs"/>
                      </a:endParaRPr>
                    </a:p>
                    <a:p>
                      <a:pPr marL="285750" indent="-285750">
                        <a:buFont typeface="Arial" panose="020B0604020202020204" pitchFamily="34" charset="0"/>
                        <a:buChar char="•"/>
                      </a:pPr>
                      <a:r>
                        <a:rPr lang="zh-TW" altLang="en-US" sz="1700" b="1" kern="1200" dirty="0">
                          <a:solidFill>
                            <a:schemeClr val="dk1"/>
                          </a:solidFill>
                          <a:latin typeface="微軟正黑體" panose="020B0604030504040204" pitchFamily="34" charset="-120"/>
                          <a:ea typeface="微軟正黑體" panose="020B0604030504040204" pitchFamily="34" charset="-120"/>
                          <a:cs typeface="+mn-cs"/>
                        </a:rPr>
                        <a:t>非即時資訊，無法及時圍捕。</a:t>
                      </a:r>
                      <a:endParaRPr lang="en-US" altLang="zh-TW" sz="1700" b="1" kern="1200" dirty="0">
                        <a:solidFill>
                          <a:schemeClr val="dk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120799969"/>
                  </a:ext>
                </a:extLst>
              </a:tr>
              <a:tr h="2759015">
                <a:tc>
                  <a:txBody>
                    <a:bodyPr/>
                    <a:lstStyle/>
                    <a:p>
                      <a:pPr marL="273050" marR="0" lvl="0" indent="-273050" algn="l" defTabSz="914400" rtl="0" eaLnBrk="1" fontAlgn="auto" latinLnBrk="0" hangingPunct="1">
                        <a:lnSpc>
                          <a:spcPct val="100000"/>
                        </a:lnSpc>
                        <a:spcBef>
                          <a:spcPts val="0"/>
                        </a:spcBef>
                        <a:spcAft>
                          <a:spcPts val="0"/>
                        </a:spcAft>
                        <a:buClrTx/>
                        <a:buSzTx/>
                        <a:buFontTx/>
                        <a:buNone/>
                        <a:tabLst/>
                        <a:defRPr/>
                      </a:pPr>
                      <a:r>
                        <a:rPr lang="en-US" altLang="zh-TW" b="1" dirty="0">
                          <a:latin typeface="微軟正黑體" panose="020B0604030504040204" pitchFamily="34" charset="-120"/>
                          <a:ea typeface="微軟正黑體" panose="020B0604030504040204" pitchFamily="34" charset="-120"/>
                        </a:rPr>
                        <a:t>3. </a:t>
                      </a:r>
                      <a:r>
                        <a:rPr lang="zh-TW" altLang="en-US" b="1" dirty="0">
                          <a:latin typeface="微軟正黑體" panose="020B0604030504040204" pitchFamily="34" charset="-120"/>
                          <a:ea typeface="微軟正黑體" panose="020B0604030504040204" pitchFamily="34" charset="-120"/>
                        </a:rPr>
                        <a:t>禁止違規豢養犬隻人士入校</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marL="285750" indent="-285750" algn="l" defTabSz="914400" rtl="0" eaLnBrk="1" latinLnBrk="0" hangingPunct="1">
                        <a:lnSpc>
                          <a:spcPct val="100000"/>
                        </a:lnSpc>
                        <a:spcBef>
                          <a:spcPts val="400"/>
                        </a:spcBef>
                        <a:buFont typeface="Arial" panose="020B0604020202020204" pitchFamily="34" charset="0"/>
                        <a:buChar char="•"/>
                      </a:pPr>
                      <a:r>
                        <a:rPr lang="zh-TW" altLang="en-US" sz="1700" kern="1200" dirty="0">
                          <a:solidFill>
                            <a:schemeClr val="dk1"/>
                          </a:solidFill>
                          <a:latin typeface="微軟正黑體" panose="020B0604030504040204" pitchFamily="34" charset="-120"/>
                          <a:ea typeface="微軟正黑體" panose="020B0604030504040204" pitchFamily="34" charset="-120"/>
                          <a:cs typeface="+mn-cs"/>
                        </a:rPr>
                        <a:t>依照政大犬隻管理原則與細則處理，違反者將以行政命令依規定按違反情節程度禁止入校</a:t>
                      </a:r>
                      <a:r>
                        <a:rPr lang="en-US" altLang="zh-TW" sz="1700" kern="1200" dirty="0">
                          <a:solidFill>
                            <a:schemeClr val="dk1"/>
                          </a:solidFill>
                          <a:latin typeface="微軟正黑體" panose="020B0604030504040204" pitchFamily="34" charset="-120"/>
                          <a:ea typeface="微軟正黑體" panose="020B0604030504040204" pitchFamily="34" charset="-120"/>
                          <a:cs typeface="+mn-cs"/>
                        </a:rPr>
                        <a:t>1</a:t>
                      </a:r>
                      <a:r>
                        <a:rPr lang="zh-TW" altLang="en-US" sz="1700" kern="1200" dirty="0">
                          <a:solidFill>
                            <a:schemeClr val="dk1"/>
                          </a:solidFill>
                          <a:latin typeface="微軟正黑體" panose="020B0604030504040204" pitchFamily="34" charset="-120"/>
                          <a:ea typeface="微軟正黑體" panose="020B0604030504040204" pitchFamily="34" charset="-120"/>
                          <a:cs typeface="+mn-cs"/>
                        </a:rPr>
                        <a:t>～</a:t>
                      </a:r>
                      <a:r>
                        <a:rPr lang="en-US" altLang="zh-TW" sz="1700" kern="1200" dirty="0">
                          <a:solidFill>
                            <a:schemeClr val="dk1"/>
                          </a:solidFill>
                          <a:latin typeface="微軟正黑體" panose="020B0604030504040204" pitchFamily="34" charset="-120"/>
                          <a:ea typeface="微軟正黑體" panose="020B0604030504040204" pitchFamily="34" charset="-120"/>
                          <a:cs typeface="+mn-cs"/>
                        </a:rPr>
                        <a:t>2</a:t>
                      </a:r>
                      <a:r>
                        <a:rPr lang="zh-TW" altLang="en-US" sz="1700" kern="1200" dirty="0">
                          <a:solidFill>
                            <a:schemeClr val="dk1"/>
                          </a:solidFill>
                          <a:latin typeface="微軟正黑體" panose="020B0604030504040204" pitchFamily="34" charset="-120"/>
                          <a:ea typeface="微軟正黑體" panose="020B0604030504040204" pitchFamily="34" charset="-120"/>
                          <a:cs typeface="+mn-cs"/>
                        </a:rPr>
                        <a:t>年不等。</a:t>
                      </a:r>
                      <a:endParaRPr lang="en-US" altLang="zh-TW" sz="1700"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285750" indent="-285750">
                        <a:buFont typeface="Arial" panose="020B0604020202020204" pitchFamily="34" charset="0"/>
                        <a:buChar char="•"/>
                      </a:pPr>
                      <a:r>
                        <a:rPr lang="zh-TW" altLang="en-US" sz="1700" b="1" kern="1200" dirty="0">
                          <a:solidFill>
                            <a:schemeClr val="dk1"/>
                          </a:solidFill>
                          <a:latin typeface="微軟正黑體" panose="020B0604030504040204" pitchFamily="34" charset="-120"/>
                          <a:ea typeface="微軟正黑體" panose="020B0604030504040204" pitchFamily="34" charset="-120"/>
                          <a:cs typeface="+mn-cs"/>
                        </a:rPr>
                        <a:t>難以即時、有效、永遠驅離：</a:t>
                      </a:r>
                      <a:endParaRPr lang="en-US" altLang="zh-TW" sz="1700" b="1" kern="1200" dirty="0">
                        <a:solidFill>
                          <a:schemeClr val="dk1"/>
                        </a:solidFill>
                        <a:latin typeface="微軟正黑體" panose="020B0604030504040204" pitchFamily="34" charset="-120"/>
                        <a:ea typeface="微軟正黑體" panose="020B0604030504040204" pitchFamily="34" charset="-120"/>
                        <a:cs typeface="+mn-cs"/>
                      </a:endParaRPr>
                    </a:p>
                    <a:p>
                      <a:pPr marL="742950" lvl="1" indent="-285750">
                        <a:buFont typeface="Arial" panose="020B0604020202020204" pitchFamily="34" charset="0"/>
                        <a:buChar char="•"/>
                      </a:pPr>
                      <a:r>
                        <a:rPr lang="zh-TW" altLang="en-US" sz="1700" b="0" kern="1200" dirty="0">
                          <a:solidFill>
                            <a:schemeClr val="dk1"/>
                          </a:solidFill>
                          <a:latin typeface="微軟正黑體" panose="020B0604030504040204" pitchFamily="34" charset="-120"/>
                          <a:ea typeface="微軟正黑體" panose="020B0604030504040204" pitchFamily="34" charset="-120"/>
                          <a:cs typeface="+mn-cs"/>
                        </a:rPr>
                        <a:t>校警無權行使公權力，且若具有危脅性，則需仰賴警力。</a:t>
                      </a:r>
                      <a:endParaRPr lang="en-US" altLang="zh-TW" sz="1700" b="0" kern="1200" dirty="0">
                        <a:solidFill>
                          <a:schemeClr val="dk1"/>
                        </a:solidFill>
                        <a:latin typeface="微軟正黑體" panose="020B0604030504040204" pitchFamily="34" charset="-120"/>
                        <a:ea typeface="微軟正黑體" panose="020B0604030504040204" pitchFamily="34" charset="-120"/>
                        <a:cs typeface="+mn-cs"/>
                      </a:endParaRPr>
                    </a:p>
                    <a:p>
                      <a:pPr marL="742950" lvl="1" indent="-285750">
                        <a:buFont typeface="Arial" panose="020B0604020202020204" pitchFamily="34" charset="0"/>
                        <a:buChar char="•"/>
                      </a:pPr>
                      <a:r>
                        <a:rPr lang="zh-TW" altLang="en-US" sz="1700" b="0" kern="1200" dirty="0">
                          <a:solidFill>
                            <a:schemeClr val="dk1"/>
                          </a:solidFill>
                          <a:latin typeface="微軟正黑體" panose="020B0604030504040204" pitchFamily="34" charset="-120"/>
                          <a:ea typeface="微軟正黑體" panose="020B0604030504040204" pitchFamily="34" charset="-120"/>
                          <a:cs typeface="+mn-cs"/>
                        </a:rPr>
                        <a:t>通報警察但警察難以立即到校即時驅離，驅離後立即返回。</a:t>
                      </a:r>
                      <a:endParaRPr lang="en-US" altLang="zh-TW" sz="1700" b="0" kern="1200" dirty="0">
                        <a:solidFill>
                          <a:schemeClr val="dk1"/>
                        </a:solidFill>
                        <a:latin typeface="微軟正黑體" panose="020B0604030504040204" pitchFamily="34" charset="-120"/>
                        <a:ea typeface="微軟正黑體" panose="020B0604030504040204" pitchFamily="34" charset="-120"/>
                        <a:cs typeface="+mn-cs"/>
                      </a:endParaRPr>
                    </a:p>
                    <a:p>
                      <a:pPr marL="742950" lvl="1" indent="-285750">
                        <a:buFont typeface="Arial" panose="020B0604020202020204" pitchFamily="34" charset="0"/>
                        <a:buChar char="•"/>
                      </a:pPr>
                      <a:r>
                        <a:rPr lang="zh-TW" altLang="en-US" sz="1700" b="0" kern="1200" dirty="0">
                          <a:solidFill>
                            <a:schemeClr val="dk1"/>
                          </a:solidFill>
                          <a:latin typeface="微軟正黑體" panose="020B0604030504040204" pitchFamily="34" charset="-120"/>
                          <a:ea typeface="微軟正黑體" panose="020B0604030504040204" pitchFamily="34" charset="-120"/>
                          <a:cs typeface="+mn-cs"/>
                        </a:rPr>
                        <a:t>效果有限：如對方脫產難以求償、偷偷入校等。</a:t>
                      </a:r>
                      <a:endParaRPr lang="en-US" altLang="zh-TW" sz="1700" b="0" kern="1200" dirty="0">
                        <a:solidFill>
                          <a:schemeClr val="dk1"/>
                        </a:solidFill>
                        <a:latin typeface="微軟正黑體" panose="020B0604030504040204" pitchFamily="34" charset="-120"/>
                        <a:ea typeface="微軟正黑體" panose="020B0604030504040204" pitchFamily="34" charset="-120"/>
                        <a:cs typeface="+mn-cs"/>
                      </a:endParaRPr>
                    </a:p>
                    <a:p>
                      <a:pPr marL="742950" lvl="1" indent="-285750">
                        <a:buFont typeface="Arial" panose="020B0604020202020204" pitchFamily="34" charset="0"/>
                        <a:buChar char="•"/>
                      </a:pPr>
                      <a:r>
                        <a:rPr lang="zh-TW" altLang="en-US" sz="1700" b="0" kern="1200" dirty="0">
                          <a:solidFill>
                            <a:schemeClr val="dk1"/>
                          </a:solidFill>
                          <a:latin typeface="微軟正黑體" panose="020B0604030504040204" pitchFamily="34" charset="-120"/>
                          <a:ea typeface="微軟正黑體" panose="020B0604030504040204" pitchFamily="34" charset="-120"/>
                          <a:cs typeface="+mn-cs"/>
                        </a:rPr>
                        <a:t>校園為無設防空間，校區遼闊、難以</a:t>
                      </a:r>
                      <a:r>
                        <a:rPr lang="en-US" altLang="zh-TW" sz="1700" b="0" kern="1200" dirty="0">
                          <a:solidFill>
                            <a:schemeClr val="dk1"/>
                          </a:solidFill>
                          <a:latin typeface="微軟正黑體" panose="020B0604030504040204" pitchFamily="34" charset="-120"/>
                          <a:ea typeface="微軟正黑體" panose="020B0604030504040204" pitchFamily="34" charset="-120"/>
                          <a:cs typeface="+mn-cs"/>
                        </a:rPr>
                        <a:t>24/7/365</a:t>
                      </a:r>
                      <a:r>
                        <a:rPr lang="zh-TW" altLang="en-US" sz="1700" b="0" kern="1200" dirty="0">
                          <a:solidFill>
                            <a:schemeClr val="dk1"/>
                          </a:solidFill>
                          <a:latin typeface="微軟正黑體" panose="020B0604030504040204" pitchFamily="34" charset="-120"/>
                          <a:ea typeface="微軟正黑體" panose="020B0604030504040204" pitchFamily="34" charset="-120"/>
                          <a:cs typeface="+mn-cs"/>
                        </a:rPr>
                        <a:t>全天候阻止入校，防不勝防。</a:t>
                      </a:r>
                      <a:endParaRPr lang="en-US" altLang="zh-TW" sz="1700" b="0" kern="1200" dirty="0">
                        <a:solidFill>
                          <a:schemeClr val="dk1"/>
                        </a:solidFill>
                        <a:latin typeface="微軟正黑體" panose="020B0604030504040204" pitchFamily="34" charset="-120"/>
                        <a:ea typeface="微軟正黑體" panose="020B0604030504040204" pitchFamily="34" charset="-120"/>
                        <a:cs typeface="+mn-cs"/>
                      </a:endParaRPr>
                    </a:p>
                    <a:p>
                      <a:pPr marL="742950" lvl="1" indent="-285750">
                        <a:buFont typeface="Arial" panose="020B0604020202020204" pitchFamily="34" charset="0"/>
                        <a:buChar char="•"/>
                      </a:pPr>
                      <a:r>
                        <a:rPr lang="zh-TW" altLang="en-US" sz="1800" b="0" kern="1200" dirty="0">
                          <a:solidFill>
                            <a:schemeClr val="tx1"/>
                          </a:solidFill>
                          <a:latin typeface="微軟正黑體" panose="020B0604030504040204" pitchFamily="34" charset="-120"/>
                          <a:ea typeface="微軟正黑體" panose="020B0604030504040204" pitchFamily="34" charset="-120"/>
                          <a:cs typeface="+mn-cs"/>
                        </a:rPr>
                        <a:t>行政資源消耗極大，</a:t>
                      </a:r>
                      <a:r>
                        <a:rPr lang="zh-TW" altLang="en-US" sz="1700" b="0" kern="1200" dirty="0">
                          <a:solidFill>
                            <a:schemeClr val="dk1"/>
                          </a:solidFill>
                          <a:latin typeface="微軟正黑體" panose="020B0604030504040204" pitchFamily="34" charset="-120"/>
                          <a:ea typeface="微軟正黑體" panose="020B0604030504040204" pitchFamily="34" charset="-120"/>
                          <a:cs typeface="+mn-cs"/>
                        </a:rPr>
                        <a:t>假日期間學校人員更為有限。</a:t>
                      </a:r>
                      <a:endParaRPr lang="en-US" altLang="zh-TW" sz="1700" b="0" kern="1200" dirty="0">
                        <a:solidFill>
                          <a:schemeClr val="dk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2816639754"/>
                  </a:ext>
                </a:extLst>
              </a:tr>
            </a:tbl>
          </a:graphicData>
        </a:graphic>
      </p:graphicFrame>
    </p:spTree>
    <p:extLst>
      <p:ext uri="{BB962C8B-B14F-4D97-AF65-F5344CB8AC3E}">
        <p14:creationId xmlns:p14="http://schemas.microsoft.com/office/powerpoint/2010/main" val="31008685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剪去對角線角落矩形 15"/>
          <p:cNvSpPr/>
          <p:nvPr/>
        </p:nvSpPr>
        <p:spPr>
          <a:xfrm>
            <a:off x="547159" y="389111"/>
            <a:ext cx="10491020" cy="3220471"/>
          </a:xfrm>
          <a:prstGeom prst="snip2DiagRect">
            <a:avLst/>
          </a:prstGeom>
          <a:solidFill>
            <a:srgbClr val="D4C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投影片編號版面配置區 1"/>
          <p:cNvSpPr>
            <a:spLocks noGrp="1"/>
          </p:cNvSpPr>
          <p:nvPr>
            <p:ph type="sldNum" sz="quarter" idx="4"/>
          </p:nvPr>
        </p:nvSpPr>
        <p:spPr/>
        <p:txBody>
          <a:bodyPr/>
          <a:lstStyle/>
          <a:p>
            <a:fld id="{B797FFDA-F269-40CB-82F3-D9C1208CF244}" type="slidenum">
              <a:rPr lang="zh-TW" altLang="en-US" smtClean="0"/>
              <a:pPr/>
              <a:t>6</a:t>
            </a:fld>
            <a:r>
              <a:rPr lang="en-US" altLang="zh-TW"/>
              <a:t>z</a:t>
            </a:r>
            <a:endParaRPr lang="zh-TW" altLang="en-US" dirty="0"/>
          </a:p>
        </p:txBody>
      </p:sp>
      <p:sp>
        <p:nvSpPr>
          <p:cNvPr id="4" name="文字方塊 3"/>
          <p:cNvSpPr txBox="1"/>
          <p:nvPr/>
        </p:nvSpPr>
        <p:spPr>
          <a:xfrm>
            <a:off x="715784" y="489683"/>
            <a:ext cx="10322395" cy="3077766"/>
          </a:xfrm>
          <a:prstGeom prst="rect">
            <a:avLst/>
          </a:prstGeom>
          <a:noFill/>
        </p:spPr>
        <p:txBody>
          <a:bodyPr wrap="square" rtlCol="0">
            <a:spAutoFit/>
          </a:bodyPr>
          <a:lstStyle/>
          <a:p>
            <a:endParaRPr lang="en-US" altLang="zh-TW" sz="1600" dirty="0">
              <a:latin typeface="微軟正黑體" panose="020B0604030504040204" pitchFamily="34" charset="-120"/>
              <a:ea typeface="微軟正黑體" panose="020B0604030504040204" pitchFamily="34" charset="-120"/>
            </a:endParaRPr>
          </a:p>
          <a:p>
            <a:r>
              <a:rPr lang="zh-TW" altLang="en-US" sz="1600" dirty="0">
                <a:latin typeface="微軟正黑體" panose="020B0604030504040204" pitchFamily="34" charset="-120"/>
                <a:ea typeface="微軟正黑體" panose="020B0604030504040204" pitchFamily="34" charset="-120"/>
              </a:rPr>
              <a:t>以小黃前飼主李女士為例：</a:t>
            </a:r>
            <a:endParaRPr lang="en-US" altLang="zh-TW"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前因長期在校內餵養犬群違反政大犬隻管理原則及細則，</a:t>
            </a:r>
            <a:r>
              <a:rPr lang="en-US" altLang="zh-TW" sz="1600" dirty="0">
                <a:latin typeface="微軟正黑體" panose="020B0604030504040204" pitchFamily="34" charset="-120"/>
                <a:ea typeface="微軟正黑體" panose="020B0604030504040204" pitchFamily="34" charset="-120"/>
              </a:rPr>
              <a:t>109</a:t>
            </a:r>
            <a:r>
              <a:rPr lang="zh-TW" altLang="en-US" sz="1600" dirty="0">
                <a:latin typeface="微軟正黑體" panose="020B0604030504040204" pitchFamily="34" charset="-120"/>
                <a:ea typeface="微軟正黑體" panose="020B0604030504040204" pitchFamily="34" charset="-120"/>
              </a:rPr>
              <a:t>及</a:t>
            </a:r>
            <a:r>
              <a:rPr lang="en-US" altLang="zh-TW" sz="1600" dirty="0">
                <a:latin typeface="微軟正黑體" panose="020B0604030504040204" pitchFamily="34" charset="-120"/>
                <a:ea typeface="微軟正黑體" panose="020B0604030504040204" pitchFamily="34" charset="-120"/>
              </a:rPr>
              <a:t>110</a:t>
            </a:r>
            <a:r>
              <a:rPr lang="zh-TW" altLang="en-US" sz="1600" dirty="0">
                <a:latin typeface="微軟正黑體" panose="020B0604030504040204" pitchFamily="34" charset="-120"/>
                <a:ea typeface="微軟正黑體" panose="020B0604030504040204" pitchFamily="34" charset="-120"/>
              </a:rPr>
              <a:t>年分別依</a:t>
            </a:r>
            <a:r>
              <a:rPr lang="zh-TW" altLang="en-US" sz="1600" u="sng" dirty="0">
                <a:latin typeface="微軟正黑體" panose="020B0604030504040204" pitchFamily="34" charset="-120"/>
                <a:ea typeface="微軟正黑體" panose="020B0604030504040204" pitchFamily="34" charset="-120"/>
              </a:rPr>
              <a:t>犬隻管理原則</a:t>
            </a:r>
            <a:r>
              <a:rPr lang="zh-TW" altLang="en-US" sz="1600" dirty="0">
                <a:latin typeface="微軟正黑體" panose="020B0604030504040204" pitchFamily="34" charset="-120"/>
                <a:ea typeface="微軟正黑體" panose="020B0604030504040204" pitchFamily="34" charset="-120"/>
              </a:rPr>
              <a:t>及</a:t>
            </a:r>
            <a:r>
              <a:rPr lang="zh-TW" altLang="en-US" sz="1600" u="sng" dirty="0">
                <a:latin typeface="微軟正黑體" panose="020B0604030504040204" pitchFamily="34" charset="-120"/>
                <a:ea typeface="微軟正黑體" panose="020B0604030504040204" pitchFamily="34" charset="-120"/>
              </a:rPr>
              <a:t>細則禁止入校</a:t>
            </a:r>
            <a:r>
              <a:rPr lang="zh-TW" altLang="en-US" sz="1600" dirty="0">
                <a:latin typeface="微軟正黑體" panose="020B0604030504040204" pitchFamily="34" charset="-120"/>
                <a:ea typeface="微軟正黑體" panose="020B0604030504040204" pitchFamily="34" charset="-120"/>
              </a:rPr>
              <a:t>至</a:t>
            </a:r>
            <a:r>
              <a:rPr lang="en-US" altLang="zh-TW" sz="1600" dirty="0">
                <a:latin typeface="微軟正黑體" panose="020B0604030504040204" pitchFamily="34" charset="-120"/>
                <a:ea typeface="微軟正黑體" panose="020B0604030504040204" pitchFamily="34" charset="-120"/>
              </a:rPr>
              <a:t>112</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11</a:t>
            </a:r>
            <a:r>
              <a:rPr lang="zh-TW" altLang="en-US" sz="1600" dirty="0">
                <a:latin typeface="微軟正黑體" panose="020B0604030504040204" pitchFamily="34" charset="-120"/>
                <a:ea typeface="微軟正黑體" panose="020B0604030504040204" pitchFamily="34" charset="-120"/>
              </a:rPr>
              <a:t>月</a:t>
            </a:r>
            <a:r>
              <a:rPr lang="en-US" altLang="zh-TW" sz="1600" dirty="0">
                <a:latin typeface="微軟正黑體" panose="020B0604030504040204" pitchFamily="34" charset="-120"/>
                <a:ea typeface="微軟正黑體" panose="020B0604030504040204" pitchFamily="34" charset="-120"/>
              </a:rPr>
              <a:t>30</a:t>
            </a:r>
            <a:r>
              <a:rPr lang="zh-TW" altLang="en-US" sz="1600" dirty="0">
                <a:latin typeface="微軟正黑體" panose="020B0604030504040204" pitchFamily="34" charset="-120"/>
                <a:ea typeface="微軟正黑體" panose="020B0604030504040204" pitchFamily="34" charset="-120"/>
              </a:rPr>
              <a:t>日。</a:t>
            </a:r>
            <a:endParaRPr lang="en-US" altLang="zh-TW"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因不服行政命令，</a:t>
            </a:r>
            <a:r>
              <a:rPr lang="en-US" altLang="zh-TW" sz="1600" dirty="0">
                <a:latin typeface="微軟正黑體" panose="020B0604030504040204" pitchFamily="34" charset="-120"/>
                <a:ea typeface="微軟正黑體" panose="020B0604030504040204" pitchFamily="34" charset="-120"/>
              </a:rPr>
              <a:t>110</a:t>
            </a:r>
            <a:r>
              <a:rPr lang="zh-TW" altLang="en-US" sz="1600" dirty="0">
                <a:latin typeface="微軟正黑體" panose="020B0604030504040204" pitchFamily="34" charset="-120"/>
                <a:ea typeface="微軟正黑體" panose="020B0604030504040204" pitchFamily="34" charset="-120"/>
              </a:rPr>
              <a:t>年對政大提出行政訴訟，</a:t>
            </a:r>
            <a:r>
              <a:rPr lang="en-US" altLang="zh-TW" sz="1600" dirty="0">
                <a:latin typeface="微軟正黑體" panose="020B0604030504040204" pitchFamily="34" charset="-120"/>
                <a:ea typeface="微軟正黑體" panose="020B0604030504040204" pitchFamily="34" charset="-120"/>
              </a:rPr>
              <a:t>111</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a:t>
            </a:r>
            <a:r>
              <a:rPr lang="zh-TW" altLang="en-US" sz="1600" dirty="0">
                <a:latin typeface="微軟正黑體" panose="020B0604030504040204" pitchFamily="34" charset="-120"/>
                <a:ea typeface="微軟正黑體" panose="020B0604030504040204" pitchFamily="34" charset="-120"/>
              </a:rPr>
              <a:t>月</a:t>
            </a:r>
            <a:r>
              <a:rPr lang="en-US" altLang="zh-TW" sz="1600" dirty="0">
                <a:latin typeface="微軟正黑體" panose="020B0604030504040204" pitchFamily="34" charset="-120"/>
                <a:ea typeface="微軟正黑體" panose="020B0604030504040204" pitchFamily="34" charset="-120"/>
              </a:rPr>
              <a:t>6</a:t>
            </a:r>
            <a:r>
              <a:rPr lang="zh-TW" altLang="en-US" sz="1600" dirty="0">
                <a:latin typeface="微軟正黑體" panose="020B0604030504040204" pitchFamily="34" charset="-120"/>
                <a:ea typeface="微軟正黑體" panose="020B0604030504040204" pitchFamily="34" charset="-120"/>
              </a:rPr>
              <a:t>日法院判決李女敗訴，並因舉證不足駁回其上訴。</a:t>
            </a:r>
            <a:endParaRPr lang="en-US" altLang="zh-TW"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但校區無圍籬，時不時李女士會溜入校園飼養犬群，且對外宣稱依然在訴訟中他可以自由入校，問題仍在。</a:t>
            </a:r>
            <a:endParaRPr lang="en-US" altLang="zh-TW"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多年前亦曾發生李女士在網路上與學生們筆戰衝突，事後將內容用詞較激烈同學們資訊收集後至派出所備案，並揚言提出告訴。同學與其家長們為免招惹訟案，且因妨礙名譽為告訴乃論，為避免訴訟流程曠日廢時，似以和解及賠償不定之金額使李女士撤告。食髓知味後便常聽見李女士揚言提告。</a:t>
            </a:r>
            <a:endParaRPr lang="en-US" altLang="zh-TW"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李女士也會利用不知情或同情民眾學生做為人頭飼主，但人頭飼主會面臨動保法裁罰及遭犬隻攻擊傷者求償，得不償失。</a:t>
            </a:r>
            <a:endParaRPr lang="en-US" altLang="zh-TW" dirty="0"/>
          </a:p>
          <a:p>
            <a:pPr marL="285750" indent="-285750">
              <a:buFont typeface="Arial" panose="020B0604020202020204" pitchFamily="34" charset="0"/>
              <a:buChar char="•"/>
            </a:pPr>
            <a:endParaRPr lang="zh-TW" altLang="en-US" dirty="0"/>
          </a:p>
        </p:txBody>
      </p:sp>
      <p:pic>
        <p:nvPicPr>
          <p:cNvPr id="7" name="圖片 6"/>
          <p:cNvPicPr>
            <a:picLocks noChangeAspect="1"/>
          </p:cNvPicPr>
          <p:nvPr/>
        </p:nvPicPr>
        <p:blipFill rotWithShape="1">
          <a:blip r:embed="rId2" cstate="print">
            <a:extLst>
              <a:ext uri="{28A0092B-C50C-407E-A947-70E740481C1C}">
                <a14:useLocalDpi xmlns:a14="http://schemas.microsoft.com/office/drawing/2010/main" val="0"/>
              </a:ext>
            </a:extLst>
          </a:blip>
          <a:srcRect l="13264" t="5987"/>
          <a:stretch/>
        </p:blipFill>
        <p:spPr>
          <a:xfrm rot="5400000">
            <a:off x="4658074" y="3827097"/>
            <a:ext cx="2974199" cy="2417786"/>
          </a:xfrm>
          <a:prstGeom prst="rect">
            <a:avLst/>
          </a:prstGeom>
        </p:spPr>
      </p:pic>
      <p:grpSp>
        <p:nvGrpSpPr>
          <p:cNvPr id="8" name="群組 7"/>
          <p:cNvGrpSpPr/>
          <p:nvPr/>
        </p:nvGrpSpPr>
        <p:grpSpPr>
          <a:xfrm>
            <a:off x="241346" y="3379914"/>
            <a:ext cx="2167746" cy="3263068"/>
            <a:chOff x="241346" y="3379914"/>
            <a:chExt cx="2167746" cy="3263068"/>
          </a:xfrm>
        </p:grpSpPr>
        <p:pic>
          <p:nvPicPr>
            <p:cNvPr id="6" name="圖片 5"/>
            <p:cNvPicPr>
              <a:picLocks noChangeAspect="1"/>
            </p:cNvPicPr>
            <p:nvPr/>
          </p:nvPicPr>
          <p:blipFill>
            <a:blip r:embed="rId3"/>
            <a:stretch>
              <a:fillRect/>
            </a:stretch>
          </p:blipFill>
          <p:spPr>
            <a:xfrm>
              <a:off x="241346" y="3379914"/>
              <a:ext cx="2167746" cy="3263068"/>
            </a:xfrm>
            <a:prstGeom prst="rect">
              <a:avLst/>
            </a:prstGeom>
          </p:spPr>
        </p:pic>
        <p:sp>
          <p:nvSpPr>
            <p:cNvPr id="9" name="矩形: 圓角 8">
              <a:extLst>
                <a:ext uri="{FF2B5EF4-FFF2-40B4-BE49-F238E27FC236}">
                  <a16:creationId xmlns:a16="http://schemas.microsoft.com/office/drawing/2014/main" id="{DEB7914D-4E5C-4122-8DB9-A7E60514E8CB}"/>
                </a:ext>
              </a:extLst>
            </p:cNvPr>
            <p:cNvSpPr/>
            <p:nvPr/>
          </p:nvSpPr>
          <p:spPr>
            <a:xfrm>
              <a:off x="715784" y="3531086"/>
              <a:ext cx="202224" cy="7849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sp>
          <p:nvSpPr>
            <p:cNvPr id="10" name="矩形 9">
              <a:extLst>
                <a:ext uri="{FF2B5EF4-FFF2-40B4-BE49-F238E27FC236}">
                  <a16:creationId xmlns:a16="http://schemas.microsoft.com/office/drawing/2014/main" id="{0356B704-AA05-40C3-99F1-B099F415E528}"/>
                </a:ext>
              </a:extLst>
            </p:cNvPr>
            <p:cNvSpPr/>
            <p:nvPr/>
          </p:nvSpPr>
          <p:spPr>
            <a:xfrm>
              <a:off x="614017" y="6183154"/>
              <a:ext cx="147662" cy="7849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 name="群組 13"/>
          <p:cNvGrpSpPr/>
          <p:nvPr/>
        </p:nvGrpSpPr>
        <p:grpSpPr>
          <a:xfrm>
            <a:off x="7532585" y="3548890"/>
            <a:ext cx="3765192" cy="2974200"/>
            <a:chOff x="7532585" y="3548890"/>
            <a:chExt cx="3765192" cy="2974200"/>
          </a:xfrm>
        </p:grpSpPr>
        <p:pic>
          <p:nvPicPr>
            <p:cNvPr id="3" name="圖片 2"/>
            <p:cNvPicPr>
              <a:picLocks noChangeAspect="1"/>
            </p:cNvPicPr>
            <p:nvPr/>
          </p:nvPicPr>
          <p:blipFill rotWithShape="1">
            <a:blip r:embed="rId4" cstate="print">
              <a:extLst>
                <a:ext uri="{28A0092B-C50C-407E-A947-70E740481C1C}">
                  <a14:useLocalDpi xmlns:a14="http://schemas.microsoft.com/office/drawing/2010/main" val="0"/>
                </a:ext>
              </a:extLst>
            </a:blip>
            <a:srcRect l="18007" r="22749"/>
            <a:stretch/>
          </p:blipFill>
          <p:spPr>
            <a:xfrm rot="5400000">
              <a:off x="7928081" y="3153394"/>
              <a:ext cx="2974200" cy="3765192"/>
            </a:xfrm>
            <a:prstGeom prst="rect">
              <a:avLst/>
            </a:prstGeom>
          </p:spPr>
        </p:pic>
        <p:sp>
          <p:nvSpPr>
            <p:cNvPr id="11" name="橢圓 10">
              <a:extLst>
                <a:ext uri="{FF2B5EF4-FFF2-40B4-BE49-F238E27FC236}">
                  <a16:creationId xmlns:a16="http://schemas.microsoft.com/office/drawing/2014/main" id="{2BA14ACB-1F40-4C94-87DC-9EF8454A240D}"/>
                </a:ext>
              </a:extLst>
            </p:cNvPr>
            <p:cNvSpPr/>
            <p:nvPr/>
          </p:nvSpPr>
          <p:spPr>
            <a:xfrm>
              <a:off x="9785838" y="4484077"/>
              <a:ext cx="158262"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2"/>
                </a:solidFill>
              </a:endParaRPr>
            </a:p>
          </p:txBody>
        </p:sp>
      </p:grpSp>
      <p:grpSp>
        <p:nvGrpSpPr>
          <p:cNvPr id="13" name="群組 12"/>
          <p:cNvGrpSpPr/>
          <p:nvPr/>
        </p:nvGrpSpPr>
        <p:grpSpPr>
          <a:xfrm>
            <a:off x="2522261" y="3361434"/>
            <a:ext cx="2213762" cy="3279792"/>
            <a:chOff x="2482933" y="3361434"/>
            <a:chExt cx="2213762" cy="3279792"/>
          </a:xfrm>
        </p:grpSpPr>
        <p:pic>
          <p:nvPicPr>
            <p:cNvPr id="5" name="圖片 4"/>
            <p:cNvPicPr>
              <a:picLocks noChangeAspect="1"/>
            </p:cNvPicPr>
            <p:nvPr/>
          </p:nvPicPr>
          <p:blipFill>
            <a:blip r:embed="rId5"/>
            <a:stretch>
              <a:fillRect/>
            </a:stretch>
          </p:blipFill>
          <p:spPr>
            <a:xfrm>
              <a:off x="2482933" y="3361434"/>
              <a:ext cx="2213762" cy="3279792"/>
            </a:xfrm>
            <a:prstGeom prst="rect">
              <a:avLst/>
            </a:prstGeom>
          </p:spPr>
        </p:pic>
        <p:sp>
          <p:nvSpPr>
            <p:cNvPr id="12" name="矩形 11">
              <a:extLst>
                <a:ext uri="{FF2B5EF4-FFF2-40B4-BE49-F238E27FC236}">
                  <a16:creationId xmlns:a16="http://schemas.microsoft.com/office/drawing/2014/main" id="{05233AA1-3F1E-422B-B6BD-914244317AEE}"/>
                </a:ext>
              </a:extLst>
            </p:cNvPr>
            <p:cNvSpPr/>
            <p:nvPr/>
          </p:nvSpPr>
          <p:spPr>
            <a:xfrm>
              <a:off x="3442152" y="5179854"/>
              <a:ext cx="147662" cy="7849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753549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B797FFDA-F269-40CB-82F3-D9C1208CF244}" type="slidenum">
              <a:rPr lang="zh-TW" altLang="en-US" smtClean="0"/>
              <a:pPr/>
              <a:t>7</a:t>
            </a:fld>
            <a:r>
              <a:rPr lang="en-US" altLang="zh-TW"/>
              <a:t>z</a:t>
            </a:r>
            <a:endParaRPr lang="zh-TW" altLang="en-US" dirty="0"/>
          </a:p>
        </p:txBody>
      </p:sp>
      <p:grpSp>
        <p:nvGrpSpPr>
          <p:cNvPr id="84" name="群組 83"/>
          <p:cNvGrpSpPr/>
          <p:nvPr/>
        </p:nvGrpSpPr>
        <p:grpSpPr>
          <a:xfrm>
            <a:off x="763571" y="842386"/>
            <a:ext cx="10096109" cy="2838958"/>
            <a:chOff x="697584" y="292232"/>
            <a:chExt cx="10096109" cy="2838958"/>
          </a:xfrm>
        </p:grpSpPr>
        <p:sp>
          <p:nvSpPr>
            <p:cNvPr id="83" name="圓角矩形 82"/>
            <p:cNvSpPr/>
            <p:nvPr/>
          </p:nvSpPr>
          <p:spPr>
            <a:xfrm>
              <a:off x="697584" y="292232"/>
              <a:ext cx="9964131" cy="28389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 name="文字方塊 2"/>
            <p:cNvSpPr txBox="1"/>
            <p:nvPr/>
          </p:nvSpPr>
          <p:spPr>
            <a:xfrm>
              <a:off x="842129" y="1078155"/>
              <a:ext cx="1461154" cy="923330"/>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捕捉犬隻</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入收容所</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掃晶片確認</a:t>
              </a:r>
            </a:p>
          </p:txBody>
        </p:sp>
        <p:sp>
          <p:nvSpPr>
            <p:cNvPr id="4" name="文字方塊 3"/>
            <p:cNvSpPr txBox="1"/>
            <p:nvPr/>
          </p:nvSpPr>
          <p:spPr>
            <a:xfrm>
              <a:off x="2724345" y="630381"/>
              <a:ext cx="944251" cy="377072"/>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有飼主</a:t>
              </a:r>
            </a:p>
          </p:txBody>
        </p:sp>
        <p:sp>
          <p:nvSpPr>
            <p:cNvPr id="5" name="文字方塊 4"/>
            <p:cNvSpPr txBox="1"/>
            <p:nvPr/>
          </p:nvSpPr>
          <p:spPr>
            <a:xfrm>
              <a:off x="2753410" y="2143643"/>
              <a:ext cx="886120" cy="369332"/>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無飼主</a:t>
              </a:r>
            </a:p>
          </p:txBody>
        </p:sp>
        <p:sp>
          <p:nvSpPr>
            <p:cNvPr id="6" name="文字方塊 5"/>
            <p:cNvSpPr txBox="1"/>
            <p:nvPr/>
          </p:nvSpPr>
          <p:spPr>
            <a:xfrm>
              <a:off x="4036243" y="469173"/>
              <a:ext cx="1572706" cy="369332"/>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非不適任飼主</a:t>
              </a:r>
            </a:p>
          </p:txBody>
        </p:sp>
        <p:sp>
          <p:nvSpPr>
            <p:cNvPr id="7" name="文字方塊 6"/>
            <p:cNvSpPr txBox="1"/>
            <p:nvPr/>
          </p:nvSpPr>
          <p:spPr>
            <a:xfrm>
              <a:off x="4036243" y="913334"/>
              <a:ext cx="1327609" cy="369332"/>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不適任飼主</a:t>
              </a:r>
            </a:p>
          </p:txBody>
        </p:sp>
        <p:sp>
          <p:nvSpPr>
            <p:cNvPr id="8" name="文字方塊 7"/>
            <p:cNvSpPr txBox="1"/>
            <p:nvPr/>
          </p:nvSpPr>
          <p:spPr>
            <a:xfrm>
              <a:off x="6265685" y="390902"/>
              <a:ext cx="2328420" cy="369332"/>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領回犬隻，公文裁罰</a:t>
              </a:r>
            </a:p>
          </p:txBody>
        </p:sp>
        <p:sp>
          <p:nvSpPr>
            <p:cNvPr id="9" name="文字方塊 8"/>
            <p:cNvSpPr txBox="1"/>
            <p:nvPr/>
          </p:nvSpPr>
          <p:spPr>
            <a:xfrm>
              <a:off x="6265685" y="1027324"/>
              <a:ext cx="3384223" cy="369332"/>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犬隻沒入，視同無主犬隻處理</a:t>
              </a:r>
              <a:endParaRPr lang="zh-TW" altLang="en-US" dirty="0"/>
            </a:p>
          </p:txBody>
        </p:sp>
        <p:sp>
          <p:nvSpPr>
            <p:cNvPr id="10" name="文字方塊 9"/>
            <p:cNvSpPr txBox="1"/>
            <p:nvPr/>
          </p:nvSpPr>
          <p:spPr>
            <a:xfrm>
              <a:off x="4036244" y="1629846"/>
              <a:ext cx="1572706" cy="646331"/>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犬隻攻擊性強、未絕育等情況</a:t>
              </a:r>
            </a:p>
          </p:txBody>
        </p:sp>
        <p:sp>
          <p:nvSpPr>
            <p:cNvPr id="11" name="文字方塊 10"/>
            <p:cNvSpPr txBox="1"/>
            <p:nvPr/>
          </p:nvSpPr>
          <p:spPr>
            <a:xfrm>
              <a:off x="4036243" y="2365597"/>
              <a:ext cx="1572706" cy="646331"/>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犬隻親人無攻擊性且已絕育</a:t>
              </a:r>
            </a:p>
          </p:txBody>
        </p:sp>
        <p:sp>
          <p:nvSpPr>
            <p:cNvPr id="12" name="文字方塊 11"/>
            <p:cNvSpPr txBox="1"/>
            <p:nvPr/>
          </p:nvSpPr>
          <p:spPr>
            <a:xfrm>
              <a:off x="6265685" y="1765382"/>
              <a:ext cx="4528008" cy="378261"/>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馴養、絕育後評估無特殊情況後開放認養</a:t>
              </a:r>
            </a:p>
          </p:txBody>
        </p:sp>
        <p:sp>
          <p:nvSpPr>
            <p:cNvPr id="13" name="文字方塊 12"/>
            <p:cNvSpPr txBox="1"/>
            <p:nvPr/>
          </p:nvSpPr>
          <p:spPr>
            <a:xfrm>
              <a:off x="6265685" y="2609292"/>
              <a:ext cx="1417163" cy="369332"/>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開放認養</a:t>
              </a:r>
            </a:p>
          </p:txBody>
        </p:sp>
        <p:cxnSp>
          <p:nvCxnSpPr>
            <p:cNvPr id="15" name="直線單箭頭接點 14"/>
            <p:cNvCxnSpPr>
              <a:stCxn id="3" idx="3"/>
              <a:endCxn id="4" idx="1"/>
            </p:cNvCxnSpPr>
            <p:nvPr/>
          </p:nvCxnSpPr>
          <p:spPr>
            <a:xfrm flipV="1">
              <a:off x="2303283" y="818917"/>
              <a:ext cx="421062" cy="720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stCxn id="3" idx="3"/>
              <a:endCxn id="5" idx="1"/>
            </p:cNvCxnSpPr>
            <p:nvPr/>
          </p:nvCxnSpPr>
          <p:spPr>
            <a:xfrm>
              <a:off x="2303283" y="1539820"/>
              <a:ext cx="450127" cy="788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a:stCxn id="4" idx="3"/>
              <a:endCxn id="6" idx="1"/>
            </p:cNvCxnSpPr>
            <p:nvPr/>
          </p:nvCxnSpPr>
          <p:spPr>
            <a:xfrm flipV="1">
              <a:off x="3668596" y="653839"/>
              <a:ext cx="367647" cy="165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a:stCxn id="4" idx="3"/>
              <a:endCxn id="7" idx="1"/>
            </p:cNvCxnSpPr>
            <p:nvPr/>
          </p:nvCxnSpPr>
          <p:spPr>
            <a:xfrm>
              <a:off x="3668596" y="818917"/>
              <a:ext cx="367647" cy="279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a:stCxn id="5" idx="3"/>
              <a:endCxn id="10" idx="1"/>
            </p:cNvCxnSpPr>
            <p:nvPr/>
          </p:nvCxnSpPr>
          <p:spPr>
            <a:xfrm flipV="1">
              <a:off x="3639530" y="1953012"/>
              <a:ext cx="396714" cy="375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a:stCxn id="5" idx="3"/>
              <a:endCxn id="11" idx="1"/>
            </p:cNvCxnSpPr>
            <p:nvPr/>
          </p:nvCxnSpPr>
          <p:spPr>
            <a:xfrm>
              <a:off x="3639530" y="2328309"/>
              <a:ext cx="396713" cy="360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stCxn id="6" idx="3"/>
              <a:endCxn id="8" idx="1"/>
            </p:cNvCxnSpPr>
            <p:nvPr/>
          </p:nvCxnSpPr>
          <p:spPr>
            <a:xfrm flipV="1">
              <a:off x="5608949" y="575568"/>
              <a:ext cx="656736" cy="78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a:stCxn id="7" idx="3"/>
              <a:endCxn id="9" idx="1"/>
            </p:cNvCxnSpPr>
            <p:nvPr/>
          </p:nvCxnSpPr>
          <p:spPr>
            <a:xfrm>
              <a:off x="5363852" y="1098000"/>
              <a:ext cx="901833" cy="113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a:stCxn id="10" idx="3"/>
              <a:endCxn id="12" idx="1"/>
            </p:cNvCxnSpPr>
            <p:nvPr/>
          </p:nvCxnSpPr>
          <p:spPr>
            <a:xfrm>
              <a:off x="5608950" y="1953012"/>
              <a:ext cx="656735" cy="1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a:stCxn id="11" idx="3"/>
              <a:endCxn id="13" idx="1"/>
            </p:cNvCxnSpPr>
            <p:nvPr/>
          </p:nvCxnSpPr>
          <p:spPr>
            <a:xfrm>
              <a:off x="5608949" y="2688763"/>
              <a:ext cx="656736" cy="105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1" name="文字方塊 60"/>
          <p:cNvSpPr txBox="1"/>
          <p:nvPr/>
        </p:nvSpPr>
        <p:spPr>
          <a:xfrm>
            <a:off x="763571" y="431644"/>
            <a:ext cx="2617510" cy="369332"/>
          </a:xfrm>
          <a:prstGeom prst="rect">
            <a:avLst/>
          </a:prstGeom>
          <a:no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動保處處理流程示意圖</a:t>
            </a:r>
          </a:p>
        </p:txBody>
      </p:sp>
      <p:pic>
        <p:nvPicPr>
          <p:cNvPr id="88" name="圖片 87"/>
          <p:cNvPicPr>
            <a:picLocks noChangeAspect="1"/>
          </p:cNvPicPr>
          <p:nvPr/>
        </p:nvPicPr>
        <p:blipFill rotWithShape="1">
          <a:blip r:embed="rId2" cstate="print">
            <a:extLst>
              <a:ext uri="{28A0092B-C50C-407E-A947-70E740481C1C}">
                <a14:useLocalDpi xmlns:a14="http://schemas.microsoft.com/office/drawing/2010/main" val="0"/>
              </a:ext>
            </a:extLst>
          </a:blip>
          <a:srcRect l="21903" t="10919"/>
          <a:stretch/>
        </p:blipFill>
        <p:spPr>
          <a:xfrm>
            <a:off x="8135331" y="4050070"/>
            <a:ext cx="2592371" cy="2217722"/>
          </a:xfrm>
          <a:prstGeom prst="rect">
            <a:avLst/>
          </a:prstGeom>
          <a:effectLst>
            <a:softEdge rad="63500"/>
          </a:effectLst>
        </p:spPr>
      </p:pic>
      <p:sp>
        <p:nvSpPr>
          <p:cNvPr id="107" name="矩形 106"/>
          <p:cNvSpPr/>
          <p:nvPr/>
        </p:nvSpPr>
        <p:spPr>
          <a:xfrm>
            <a:off x="908116" y="3994427"/>
            <a:ext cx="6466078" cy="1877437"/>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動物保護法 第 </a:t>
            </a:r>
            <a:r>
              <a:rPr lang="en-US" altLang="zh-TW" dirty="0">
                <a:latin typeface="微軟正黑體" panose="020B0604030504040204" pitchFamily="34" charset="-120"/>
                <a:ea typeface="微軟正黑體" panose="020B0604030504040204" pitchFamily="34" charset="-120"/>
              </a:rPr>
              <a:t>30-1 </a:t>
            </a:r>
            <a:r>
              <a:rPr lang="zh-TW" altLang="en-US" dirty="0">
                <a:latin typeface="微軟正黑體" panose="020B0604030504040204" pitchFamily="34" charset="-120"/>
                <a:ea typeface="微軟正黑體" panose="020B0604030504040204" pitchFamily="34" charset="-120"/>
              </a:rPr>
              <a:t>條</a:t>
            </a:r>
          </a:p>
          <a:p>
            <a:r>
              <a:rPr lang="zh-TW" altLang="en-US" sz="1400" dirty="0">
                <a:latin typeface="微軟正黑體" panose="020B0604030504040204" pitchFamily="34" charset="-120"/>
                <a:ea typeface="微軟正黑體" panose="020B0604030504040204" pitchFamily="34" charset="-120"/>
              </a:rPr>
              <a:t>有下列情事之一者，處新臺幣三千元以上一萬五千元以下罰鍰，並得按次處罰之：</a:t>
            </a:r>
          </a:p>
          <a:p>
            <a:pPr defTabSz="720000">
              <a:tabLst>
                <a:tab pos="360000" algn="l"/>
              </a:tabLst>
            </a:pPr>
            <a:r>
              <a:rPr lang="zh-TW" altLang="en-US" sz="1400" dirty="0">
                <a:latin typeface="微軟正黑體" panose="020B0604030504040204" pitchFamily="34" charset="-120"/>
                <a:ea typeface="微軟正黑體" panose="020B0604030504040204" pitchFamily="34" charset="-120"/>
              </a:rPr>
              <a:t>一、違反第五條第二項第一款至第十款規定，未達動物受傷狀況，經限期令</a:t>
            </a: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其改善，屆期仍未改善。</a:t>
            </a:r>
          </a:p>
          <a:p>
            <a:pPr defTabSz="720000">
              <a:tabLst>
                <a:tab pos="360000" algn="l"/>
              </a:tabLst>
            </a:pPr>
            <a:r>
              <a:rPr lang="zh-TW" altLang="en-US" sz="1400" dirty="0">
                <a:latin typeface="微軟正黑體" panose="020B0604030504040204" pitchFamily="34" charset="-120"/>
                <a:ea typeface="微軟正黑體" panose="020B0604030504040204" pitchFamily="34" charset="-120"/>
              </a:rPr>
              <a:t>二、違反第五條第二項第一款至第十款及第六條規定，過失傷害或使動物遭</a:t>
            </a: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受傷害，而未達動物肢體嚴重殘缺、重要器官功能喪失或死亡。</a:t>
            </a:r>
          </a:p>
          <a:p>
            <a:pPr defTabSz="720000">
              <a:tabLst>
                <a:tab pos="360000" algn="l"/>
              </a:tabLst>
            </a:pPr>
            <a:r>
              <a:rPr lang="zh-TW" altLang="en-US" sz="1400" dirty="0">
                <a:latin typeface="微軟正黑體" panose="020B0604030504040204" pitchFamily="34" charset="-120"/>
                <a:ea typeface="微軟正黑體" panose="020B0604030504040204" pitchFamily="34" charset="-120"/>
              </a:rPr>
              <a:t>三、違反第二十二條第四項，不提供其特定寵物飼養現況及受轉讓飼主資料，</a:t>
            </a: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經限期令其改善，屆期仍未改善。</a:t>
            </a:r>
          </a:p>
        </p:txBody>
      </p:sp>
      <p:sp>
        <p:nvSpPr>
          <p:cNvPr id="108" name="矩形 107"/>
          <p:cNvSpPr/>
          <p:nvPr/>
        </p:nvSpPr>
        <p:spPr>
          <a:xfrm>
            <a:off x="12316118" y="1019327"/>
            <a:ext cx="6096000" cy="3600986"/>
          </a:xfrm>
          <a:prstGeom prst="rect">
            <a:avLst/>
          </a:prstGeom>
        </p:spPr>
        <p:txBody>
          <a:bodyPr>
            <a:spAutoFit/>
          </a:bodyPr>
          <a:lstStyle/>
          <a:p>
            <a:r>
              <a:rPr lang="zh-TW" altLang="en-US" sz="1200" dirty="0"/>
              <a:t>第 </a:t>
            </a:r>
            <a:r>
              <a:rPr lang="en-US" altLang="zh-TW" sz="1200" dirty="0"/>
              <a:t>5 </a:t>
            </a:r>
            <a:r>
              <a:rPr lang="zh-TW" altLang="en-US" sz="1200" dirty="0"/>
              <a:t>條</a:t>
            </a:r>
          </a:p>
          <a:p>
            <a:r>
              <a:rPr lang="zh-TW" altLang="en-US" sz="1200" dirty="0"/>
              <a:t>動物之飼主為自然人者，以成年人為限。未成年人飼養動物者，以其法定代理人或監護人為飼主。</a:t>
            </a:r>
          </a:p>
          <a:p>
            <a:r>
              <a:rPr lang="zh-TW" altLang="en-US" sz="1200" dirty="0"/>
              <a:t>飼主對於其管領之動物，應依下列規定辦理：</a:t>
            </a:r>
          </a:p>
          <a:p>
            <a:r>
              <a:rPr lang="zh-TW" altLang="en-US" sz="1200" dirty="0"/>
              <a:t>一、提供適當、乾淨且無害之食物及二十四小時充足、乾淨之飲水。</a:t>
            </a:r>
          </a:p>
          <a:p>
            <a:r>
              <a:rPr lang="zh-TW" altLang="en-US" sz="1200" dirty="0"/>
              <a:t>二、提供安全、乾淨、通風、排水、適當及適量之遮蔽、照明與溫度之生活環境。</a:t>
            </a:r>
          </a:p>
          <a:p>
            <a:r>
              <a:rPr lang="zh-TW" altLang="en-US" sz="1200" dirty="0"/>
              <a:t>三、提供法定動物傳染病之必要防治。</a:t>
            </a:r>
          </a:p>
          <a:p>
            <a:r>
              <a:rPr lang="zh-TW" altLang="en-US" sz="1200" dirty="0"/>
              <a:t>四、避免其遭受騷擾、虐待或傷害。</a:t>
            </a:r>
          </a:p>
          <a:p>
            <a:r>
              <a:rPr lang="zh-TW" altLang="en-US" sz="1200" dirty="0"/>
              <a:t>五、以籠子飼養寵物者，其籠內空間應足供寵物充分伸展，並應提供充分之籠外活動時間。</a:t>
            </a:r>
          </a:p>
          <a:p>
            <a:r>
              <a:rPr lang="zh-TW" altLang="en-US" sz="1200" dirty="0"/>
              <a:t>六、以繩或鍊圈束寵物者，其繩或鍊應長於寵物身形且足供寵物充分伸展、活動，使用安全、舒適、透氣且保持適當鬆緊度之項圈，並應適時提供充分之戶外活動時間。</a:t>
            </a:r>
          </a:p>
          <a:p>
            <a:r>
              <a:rPr lang="zh-TW" altLang="en-US" sz="1200" dirty="0"/>
              <a:t>七、不得以汽、機車牽引寵物。</a:t>
            </a:r>
          </a:p>
          <a:p>
            <a:r>
              <a:rPr lang="zh-TW" altLang="en-US" sz="1200" dirty="0"/>
              <a:t>八、有發生危害之虞時，應將寵物移置安全處，並給予逃生之機會。</a:t>
            </a:r>
          </a:p>
          <a:p>
            <a:r>
              <a:rPr lang="zh-TW" altLang="en-US" sz="1200" dirty="0"/>
              <a:t>九、不得長時間將寵物留置密閉空間內，並應開啟對流孔洞供其呼吸。</a:t>
            </a:r>
          </a:p>
          <a:p>
            <a:r>
              <a:rPr lang="zh-TW" altLang="en-US" sz="1200" dirty="0"/>
              <a:t>十、提供其他妥善之照顧。</a:t>
            </a:r>
          </a:p>
          <a:p>
            <a:r>
              <a:rPr lang="zh-TW" altLang="en-US" sz="1200" dirty="0"/>
              <a:t>十一、除絕育外，不得對寵物施以非必要或不具醫療目的之手術。</a:t>
            </a:r>
          </a:p>
          <a:p>
            <a:r>
              <a:rPr lang="zh-TW" altLang="en-US" sz="1200" dirty="0"/>
              <a:t>飼主飼養之動物，除得交送動物收容處所或直轄市、縣（市）主管機關指定之場所收容處理外，不得棄養。</a:t>
            </a:r>
          </a:p>
        </p:txBody>
      </p:sp>
    </p:spTree>
    <p:extLst>
      <p:ext uri="{BB962C8B-B14F-4D97-AF65-F5344CB8AC3E}">
        <p14:creationId xmlns:p14="http://schemas.microsoft.com/office/powerpoint/2010/main" val="1040980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圓角矩形 162"/>
          <p:cNvSpPr/>
          <p:nvPr/>
        </p:nvSpPr>
        <p:spPr>
          <a:xfrm>
            <a:off x="567905" y="476419"/>
            <a:ext cx="10325510" cy="61818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 name="圓角矩形 2"/>
          <p:cNvSpPr/>
          <p:nvPr/>
        </p:nvSpPr>
        <p:spPr>
          <a:xfrm>
            <a:off x="4658896" y="4555045"/>
            <a:ext cx="2913737" cy="11630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a:t>
            </a:r>
            <a:endParaRPr lang="zh-TW" altLang="en-US" dirty="0"/>
          </a:p>
        </p:txBody>
      </p:sp>
      <p:sp>
        <p:nvSpPr>
          <p:cNvPr id="2" name="投影片編號版面配置區 1"/>
          <p:cNvSpPr>
            <a:spLocks noGrp="1"/>
          </p:cNvSpPr>
          <p:nvPr>
            <p:ph type="sldNum" sz="quarter" idx="4"/>
          </p:nvPr>
        </p:nvSpPr>
        <p:spPr/>
        <p:txBody>
          <a:bodyPr/>
          <a:lstStyle/>
          <a:p>
            <a:fld id="{B797FFDA-F269-40CB-82F3-D9C1208CF244}" type="slidenum">
              <a:rPr lang="zh-TW" altLang="en-US" smtClean="0"/>
              <a:pPr/>
              <a:t>8</a:t>
            </a:fld>
            <a:r>
              <a:rPr lang="en-US" altLang="zh-TW"/>
              <a:t>z</a:t>
            </a:r>
            <a:endParaRPr lang="zh-TW" altLang="en-US" dirty="0"/>
          </a:p>
        </p:txBody>
      </p:sp>
      <p:sp>
        <p:nvSpPr>
          <p:cNvPr id="14" name="文字方塊 2"/>
          <p:cNvSpPr txBox="1">
            <a:spLocks noChangeArrowheads="1"/>
          </p:cNvSpPr>
          <p:nvPr/>
        </p:nvSpPr>
        <p:spPr bwMode="auto">
          <a:xfrm>
            <a:off x="884512" y="1165023"/>
            <a:ext cx="1000753" cy="1200329"/>
          </a:xfrm>
          <a:prstGeom prst="rect">
            <a:avLst/>
          </a:prstGeom>
          <a:noFill/>
          <a:ln w="127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發現校園內犬</a:t>
            </a:r>
            <a:r>
              <a:rPr kumimoji="0" lang="zh-TW" altLang="en-US"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群</a:t>
            </a:r>
            <a:r>
              <a:rPr kumimoji="0" lang="zh-TW" altLang="zh-TW"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常聚集地</a:t>
            </a:r>
            <a:endParaRPr kumimoji="0" lang="zh-TW"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21" name="文字方塊 7"/>
          <p:cNvSpPr txBox="1">
            <a:spLocks noChangeArrowheads="1"/>
          </p:cNvSpPr>
          <p:nvPr/>
        </p:nvSpPr>
        <p:spPr bwMode="auto">
          <a:xfrm>
            <a:off x="9023464" y="3154331"/>
            <a:ext cx="898525" cy="35877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dirty="0">
                <a:ln>
                  <a:noFill/>
                </a:ln>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不可增設</a:t>
            </a:r>
            <a:endParaRPr kumimoji="0" lang="zh-TW" altLang="zh-TW" sz="2000" b="0" i="0" u="none" strike="noStrike" cap="none" normalizeH="0" baseline="0" dirty="0">
              <a:ln>
                <a:noFill/>
              </a:ln>
              <a:solidFill>
                <a:srgbClr val="FF0000"/>
              </a:solidFill>
              <a:effectLst/>
              <a:latin typeface="Arial" panose="020B0604020202020204" pitchFamily="34" charset="0"/>
            </a:endParaRPr>
          </a:p>
        </p:txBody>
      </p:sp>
      <p:cxnSp>
        <p:nvCxnSpPr>
          <p:cNvPr id="35" name="直線單箭頭接點 34"/>
          <p:cNvCxnSpPr>
            <a:stCxn id="22" idx="3"/>
            <a:endCxn id="27" idx="1"/>
          </p:cNvCxnSpPr>
          <p:nvPr/>
        </p:nvCxnSpPr>
        <p:spPr>
          <a:xfrm>
            <a:off x="5982864" y="1762527"/>
            <a:ext cx="1115590" cy="463241"/>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6" name="直線單箭頭接點 35"/>
          <p:cNvCxnSpPr>
            <a:stCxn id="22" idx="3"/>
            <a:endCxn id="238" idx="2"/>
          </p:cNvCxnSpPr>
          <p:nvPr/>
        </p:nvCxnSpPr>
        <p:spPr>
          <a:xfrm flipV="1">
            <a:off x="5982864" y="1197484"/>
            <a:ext cx="1173627" cy="565043"/>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22" name="菱形 14"/>
          <p:cNvSpPr>
            <a:spLocks noChangeArrowheads="1"/>
          </p:cNvSpPr>
          <p:nvPr/>
        </p:nvSpPr>
        <p:spPr bwMode="auto">
          <a:xfrm>
            <a:off x="3712739" y="1198964"/>
            <a:ext cx="2270125" cy="1127125"/>
          </a:xfrm>
          <a:prstGeom prst="diamond">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犬</a:t>
            </a:r>
            <a:r>
              <a:rPr kumimoji="0" lang="zh-TW" altLang="en-US" sz="1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隻</a:t>
            </a:r>
            <a:r>
              <a:rPr kumimoji="0" lang="zh-TW" altLang="zh-TW" sz="1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距離人群活動地點遠近</a:t>
            </a:r>
            <a:endParaRPr kumimoji="0" lang="zh-TW" altLang="zh-TW"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23" name="文字方塊 15"/>
          <p:cNvSpPr txBox="1">
            <a:spLocks noChangeArrowheads="1"/>
          </p:cNvSpPr>
          <p:nvPr/>
        </p:nvSpPr>
        <p:spPr bwMode="auto">
          <a:xfrm>
            <a:off x="5730660" y="1308877"/>
            <a:ext cx="908611" cy="37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zh-TW" altLang="zh-TW"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距離遠</a:t>
            </a:r>
          </a:p>
        </p:txBody>
      </p:sp>
      <p:sp>
        <p:nvSpPr>
          <p:cNvPr id="24" name="文字方塊 16"/>
          <p:cNvSpPr txBox="1">
            <a:spLocks noChangeArrowheads="1"/>
          </p:cNvSpPr>
          <p:nvPr/>
        </p:nvSpPr>
        <p:spPr bwMode="auto">
          <a:xfrm>
            <a:off x="5754945" y="1975989"/>
            <a:ext cx="739775" cy="342900"/>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距離近</a:t>
            </a: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25" name="菱形 17"/>
          <p:cNvSpPr>
            <a:spLocks noChangeArrowheads="1"/>
          </p:cNvSpPr>
          <p:nvPr/>
        </p:nvSpPr>
        <p:spPr bwMode="auto">
          <a:xfrm>
            <a:off x="2081662" y="3390007"/>
            <a:ext cx="2293937" cy="1150938"/>
          </a:xfrm>
          <a:prstGeom prst="diamond">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zh-TW" altLang="zh-TW" sz="1400" dirty="0">
                <a:latin typeface="微軟正黑體" panose="020B0604030504040204" pitchFamily="34" charset="-120"/>
                <a:ea typeface="微軟正黑體" panose="020B0604030504040204" pitchFamily="34" charset="-120"/>
                <a:cs typeface="Times New Roman" panose="02020603050405020304" pitchFamily="18" charset="0"/>
              </a:rPr>
              <a:t>是否為建築物或衍生建物</a:t>
            </a:r>
          </a:p>
        </p:txBody>
      </p:sp>
      <p:sp>
        <p:nvSpPr>
          <p:cNvPr id="27" name="Text Box 19"/>
          <p:cNvSpPr txBox="1">
            <a:spLocks noChangeArrowheads="1"/>
          </p:cNvSpPr>
          <p:nvPr/>
        </p:nvSpPr>
        <p:spPr bwMode="auto">
          <a:xfrm>
            <a:off x="7098454" y="2024155"/>
            <a:ext cx="2151277" cy="403225"/>
          </a:xfrm>
          <a:prstGeom prst="rect">
            <a:avLst/>
          </a:prstGeom>
          <a:no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周邊環境</a:t>
            </a:r>
            <a:r>
              <a:rPr kumimoji="0" lang="zh-TW" altLang="en-US"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清潔</a:t>
            </a:r>
            <a:r>
              <a:rPr kumimoji="0" lang="zh-TW" altLang="zh-TW"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整理</a:t>
            </a:r>
            <a:endParaRPr kumimoji="0" lang="zh-TW" altLang="zh-TW"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29" name="菱形 19"/>
          <p:cNvSpPr>
            <a:spLocks noChangeArrowheads="1"/>
          </p:cNvSpPr>
          <p:nvPr/>
        </p:nvSpPr>
        <p:spPr bwMode="auto">
          <a:xfrm>
            <a:off x="4677033" y="2687966"/>
            <a:ext cx="2895600" cy="1150938"/>
          </a:xfrm>
          <a:prstGeom prst="diamond">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zh-TW" altLang="zh-TW" sz="1400" dirty="0">
                <a:latin typeface="微軟正黑體" panose="020B0604030504040204" pitchFamily="34" charset="-120"/>
                <a:ea typeface="微軟正黑體" panose="020B0604030504040204" pitchFamily="34" charset="-120"/>
                <a:cs typeface="Times New Roman" panose="02020603050405020304" pitchFamily="18" charset="0"/>
              </a:rPr>
              <a:t>是否能不影響生態安全噴灑忌避劑</a:t>
            </a:r>
          </a:p>
        </p:txBody>
      </p:sp>
      <p:sp>
        <p:nvSpPr>
          <p:cNvPr id="31" name="文字方塊 22"/>
          <p:cNvSpPr txBox="1">
            <a:spLocks noChangeArrowheads="1"/>
          </p:cNvSpPr>
          <p:nvPr/>
        </p:nvSpPr>
        <p:spPr bwMode="auto">
          <a:xfrm>
            <a:off x="3240092" y="4555045"/>
            <a:ext cx="35877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是</a:t>
            </a: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33" name="文字方塊 24"/>
          <p:cNvSpPr txBox="1">
            <a:spLocks noChangeArrowheads="1"/>
          </p:cNvSpPr>
          <p:nvPr/>
        </p:nvSpPr>
        <p:spPr bwMode="auto">
          <a:xfrm>
            <a:off x="4421278" y="2763900"/>
            <a:ext cx="35083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zh-TW" altLang="zh-TW" sz="1400" dirty="0">
                <a:latin typeface="微軟正黑體" panose="020B0604030504040204" pitchFamily="34" charset="-120"/>
                <a:ea typeface="微軟正黑體" panose="020B0604030504040204" pitchFamily="34" charset="-120"/>
                <a:cs typeface="Times New Roman" panose="02020603050405020304" pitchFamily="18" charset="0"/>
              </a:rPr>
              <a:t>是</a:t>
            </a:r>
          </a:p>
        </p:txBody>
      </p:sp>
      <p:sp>
        <p:nvSpPr>
          <p:cNvPr id="34" name="菱形 25"/>
          <p:cNvSpPr>
            <a:spLocks noChangeArrowheads="1"/>
          </p:cNvSpPr>
          <p:nvPr/>
        </p:nvSpPr>
        <p:spPr bwMode="auto">
          <a:xfrm>
            <a:off x="7774606" y="3413170"/>
            <a:ext cx="2613790" cy="1123671"/>
          </a:xfrm>
          <a:prstGeom prst="diamond">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zh-TW" altLang="en-US" sz="1400">
                <a:latin typeface="微軟正黑體" panose="020B0604030504040204" pitchFamily="34" charset="-120"/>
                <a:ea typeface="微軟正黑體" panose="020B0604030504040204" pitchFamily="34" charset="-120"/>
                <a:cs typeface="Times New Roman" panose="02020603050405020304" pitchFamily="18" charset="0"/>
              </a:rPr>
              <a:t>評估</a:t>
            </a:r>
            <a:r>
              <a:rPr lang="zh-TW" altLang="zh-TW" sz="1400">
                <a:latin typeface="微軟正黑體" panose="020B0604030504040204" pitchFamily="34" charset="-120"/>
                <a:ea typeface="微軟正黑體" panose="020B0604030504040204" pitchFamily="34" charset="-120"/>
                <a:cs typeface="Times New Roman" panose="02020603050405020304" pitchFamily="18" charset="0"/>
              </a:rPr>
              <a:t>可否</a:t>
            </a:r>
            <a:r>
              <a:rPr lang="zh-TW" altLang="zh-TW" sz="1400" dirty="0">
                <a:latin typeface="微軟正黑體" panose="020B0604030504040204" pitchFamily="34" charset="-120"/>
                <a:ea typeface="微軟正黑體" panose="020B0604030504040204" pitchFamily="34" charset="-120"/>
                <a:cs typeface="Times New Roman" panose="02020603050405020304" pitchFamily="18" charset="0"/>
              </a:rPr>
              <a:t>增設圍阻設施阻止人犬接觸</a:t>
            </a:r>
          </a:p>
        </p:txBody>
      </p:sp>
      <p:sp>
        <p:nvSpPr>
          <p:cNvPr id="37" name="文字方塊 26"/>
          <p:cNvSpPr txBox="1">
            <a:spLocks noChangeArrowheads="1"/>
          </p:cNvSpPr>
          <p:nvPr/>
        </p:nvSpPr>
        <p:spPr bwMode="auto">
          <a:xfrm>
            <a:off x="4300121" y="3711513"/>
            <a:ext cx="35877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zh-TW" altLang="zh-TW"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否</a:t>
            </a:r>
          </a:p>
        </p:txBody>
      </p:sp>
      <p:sp>
        <p:nvSpPr>
          <p:cNvPr id="38" name="文字方塊 29"/>
          <p:cNvSpPr txBox="1">
            <a:spLocks noChangeArrowheads="1"/>
          </p:cNvSpPr>
          <p:nvPr/>
        </p:nvSpPr>
        <p:spPr bwMode="auto">
          <a:xfrm>
            <a:off x="9038481" y="4476283"/>
            <a:ext cx="834740" cy="26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zh-TW" altLang="zh-TW" sz="1400" dirty="0">
                <a:latin typeface="微軟正黑體" panose="020B0604030504040204" pitchFamily="34" charset="-120"/>
                <a:ea typeface="微軟正黑體" panose="020B0604030504040204" pitchFamily="34" charset="-120"/>
                <a:cs typeface="Times New Roman" panose="02020603050405020304" pitchFamily="18" charset="0"/>
              </a:rPr>
              <a:t>可增設</a:t>
            </a:r>
          </a:p>
        </p:txBody>
      </p:sp>
      <p:cxnSp>
        <p:nvCxnSpPr>
          <p:cNvPr id="54" name="肘形接點 53"/>
          <p:cNvCxnSpPr>
            <a:stCxn id="25" idx="3"/>
            <a:endCxn id="34" idx="1"/>
          </p:cNvCxnSpPr>
          <p:nvPr/>
        </p:nvCxnSpPr>
        <p:spPr>
          <a:xfrm>
            <a:off x="4375599" y="3965476"/>
            <a:ext cx="3399007" cy="9530"/>
          </a:xfrm>
          <a:prstGeom prst="bentConnector3">
            <a:avLst>
              <a:gd name="adj1" fmla="val 50000"/>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55" name="直線單箭頭接點 54"/>
          <p:cNvCxnSpPr>
            <a:stCxn id="14" idx="3"/>
            <a:endCxn id="41" idx="1"/>
          </p:cNvCxnSpPr>
          <p:nvPr/>
        </p:nvCxnSpPr>
        <p:spPr>
          <a:xfrm>
            <a:off x="1885265" y="1765188"/>
            <a:ext cx="432348" cy="10434"/>
          </a:xfrm>
          <a:prstGeom prst="straightConnector1">
            <a:avLst/>
          </a:prstGeom>
          <a:ln w="127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41" name="矩形 36"/>
          <p:cNvSpPr>
            <a:spLocks noChangeArrowheads="1"/>
          </p:cNvSpPr>
          <p:nvPr/>
        </p:nvSpPr>
        <p:spPr bwMode="auto">
          <a:xfrm>
            <a:off x="2317613" y="1325475"/>
            <a:ext cx="1076520" cy="900293"/>
          </a:xfrm>
          <a:prstGeom prst="rect">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zh-TW" altLang="zh-TW" dirty="0">
                <a:latin typeface="微軟正黑體" panose="020B0604030504040204" pitchFamily="34" charset="-120"/>
                <a:ea typeface="微軟正黑體" panose="020B0604030504040204" pitchFamily="34" charset="-120"/>
                <a:cs typeface="Times New Roman" panose="02020603050405020304" pitchFamily="18" charset="0"/>
              </a:rPr>
              <a:t>通知動保處</a:t>
            </a:r>
          </a:p>
        </p:txBody>
      </p:sp>
      <p:cxnSp>
        <p:nvCxnSpPr>
          <p:cNvPr id="57" name="直線單箭頭接點 56"/>
          <p:cNvCxnSpPr>
            <a:stCxn id="41" idx="3"/>
            <a:endCxn id="22" idx="1"/>
          </p:cNvCxnSpPr>
          <p:nvPr/>
        </p:nvCxnSpPr>
        <p:spPr>
          <a:xfrm flipV="1">
            <a:off x="3394133" y="1762527"/>
            <a:ext cx="318606" cy="13095"/>
          </a:xfrm>
          <a:prstGeom prst="straightConnector1">
            <a:avLst/>
          </a:prstGeom>
          <a:ln w="127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58" name="肘形接點 57"/>
          <p:cNvCxnSpPr>
            <a:stCxn id="27" idx="3"/>
            <a:endCxn id="29" idx="0"/>
          </p:cNvCxnSpPr>
          <p:nvPr/>
        </p:nvCxnSpPr>
        <p:spPr>
          <a:xfrm flipH="1">
            <a:off x="6124833" y="2225768"/>
            <a:ext cx="3124898" cy="462198"/>
          </a:xfrm>
          <a:prstGeom prst="bentConnector4">
            <a:avLst>
              <a:gd name="adj1" fmla="val -7315"/>
              <a:gd name="adj2" fmla="val 71810"/>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45" name="Rectangle 3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47" name="Rectangle 32"/>
          <p:cNvSpPr>
            <a:spLocks noChangeArrowheads="1"/>
          </p:cNvSpPr>
          <p:nvPr/>
        </p:nvSpPr>
        <p:spPr bwMode="auto">
          <a:xfrm>
            <a:off x="4425696" y="4356864"/>
            <a:ext cx="3325806"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6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校區內發現犬</a:t>
            </a:r>
            <a:r>
              <a:rPr kumimoji="0" lang="zh-TW" altLang="en-US"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群</a:t>
            </a:r>
            <a:r>
              <a:rPr kumimoji="0" lang="zh-TW" altLang="zh-TW"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處理流</a:t>
            </a:r>
            <a:r>
              <a:rPr kumimoji="0" lang="zh-TW" altLang="en-US"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程</a:t>
            </a:r>
            <a:r>
              <a:rPr kumimoji="0" lang="en-US" altLang="zh-TW"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SOP</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2000" b="0" i="0" u="none" strike="noStrike" cap="none" normalizeH="0" baseline="0" dirty="0">
              <a:ln>
                <a:noFill/>
              </a:ln>
              <a:solidFill>
                <a:schemeClr val="tx1"/>
              </a:solidFill>
              <a:effectLst/>
              <a:latin typeface="Arial" panose="020B0604020202020204" pitchFamily="34" charset="0"/>
            </a:endParaRPr>
          </a:p>
        </p:txBody>
      </p:sp>
      <p:cxnSp>
        <p:nvCxnSpPr>
          <p:cNvPr id="77" name="肘形接點 76"/>
          <p:cNvCxnSpPr>
            <a:stCxn id="34" idx="0"/>
            <a:endCxn id="238" idx="6"/>
          </p:cNvCxnSpPr>
          <p:nvPr/>
        </p:nvCxnSpPr>
        <p:spPr>
          <a:xfrm rot="5400000" flipH="1" flipV="1">
            <a:off x="8189890" y="2089095"/>
            <a:ext cx="2215686" cy="432464"/>
          </a:xfrm>
          <a:prstGeom prst="bentConnector4">
            <a:avLst>
              <a:gd name="adj1" fmla="val 19715"/>
              <a:gd name="adj2" fmla="val 152860"/>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線單箭頭接點 84"/>
          <p:cNvCxnSpPr>
            <a:stCxn id="34" idx="2"/>
            <a:endCxn id="235" idx="0"/>
          </p:cNvCxnSpPr>
          <p:nvPr/>
        </p:nvCxnSpPr>
        <p:spPr>
          <a:xfrm>
            <a:off x="9081501" y="4536841"/>
            <a:ext cx="0" cy="66115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單箭頭接點 89"/>
          <p:cNvCxnSpPr>
            <a:stCxn id="25" idx="2"/>
            <a:endCxn id="231" idx="0"/>
          </p:cNvCxnSpPr>
          <p:nvPr/>
        </p:nvCxnSpPr>
        <p:spPr>
          <a:xfrm>
            <a:off x="3228631" y="4540945"/>
            <a:ext cx="13910" cy="479556"/>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肘形接點 102"/>
          <p:cNvCxnSpPr>
            <a:stCxn id="29" idx="3"/>
          </p:cNvCxnSpPr>
          <p:nvPr/>
        </p:nvCxnSpPr>
        <p:spPr>
          <a:xfrm>
            <a:off x="7572633" y="3263435"/>
            <a:ext cx="860186" cy="332761"/>
          </a:xfrm>
          <a:prstGeom prst="bentConnector3">
            <a:avLst>
              <a:gd name="adj1" fmla="val 50000"/>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肘形接點 108"/>
          <p:cNvCxnSpPr>
            <a:stCxn id="29" idx="1"/>
            <a:endCxn id="25" idx="0"/>
          </p:cNvCxnSpPr>
          <p:nvPr/>
        </p:nvCxnSpPr>
        <p:spPr>
          <a:xfrm rot="10800000" flipV="1">
            <a:off x="3228631" y="3263435"/>
            <a:ext cx="1448402" cy="126572"/>
          </a:xfrm>
          <a:prstGeom prst="bentConnector2">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7" name="文字方塊 26"/>
          <p:cNvSpPr txBox="1">
            <a:spLocks noChangeArrowheads="1"/>
          </p:cNvSpPr>
          <p:nvPr/>
        </p:nvSpPr>
        <p:spPr bwMode="auto">
          <a:xfrm>
            <a:off x="7491267" y="2770433"/>
            <a:ext cx="768610" cy="31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zh-TW" altLang="zh-TW"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否</a:t>
            </a:r>
          </a:p>
        </p:txBody>
      </p:sp>
      <p:sp>
        <p:nvSpPr>
          <p:cNvPr id="231" name="橢圓 230"/>
          <p:cNvSpPr/>
          <p:nvPr/>
        </p:nvSpPr>
        <p:spPr>
          <a:xfrm>
            <a:off x="2063804" y="5020501"/>
            <a:ext cx="2357474" cy="14435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建物周邊噴灑忌避劑，另可考慮安裝感應式照明驅趕</a:t>
            </a:r>
          </a:p>
        </p:txBody>
      </p:sp>
      <p:sp>
        <p:nvSpPr>
          <p:cNvPr id="235" name="橢圓 234"/>
          <p:cNvSpPr/>
          <p:nvPr/>
        </p:nvSpPr>
        <p:spPr>
          <a:xfrm>
            <a:off x="7801345" y="5197992"/>
            <a:ext cx="2560311" cy="120554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zh-TW" altLang="zh-TW"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增設圍阻設施，減少人犬接觸</a:t>
            </a:r>
          </a:p>
        </p:txBody>
      </p:sp>
      <p:sp>
        <p:nvSpPr>
          <p:cNvPr id="238" name="橢圓 237"/>
          <p:cNvSpPr/>
          <p:nvPr/>
        </p:nvSpPr>
        <p:spPr>
          <a:xfrm>
            <a:off x="7156491" y="562574"/>
            <a:ext cx="2357474" cy="12698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zh-TW"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公告該位點並持續觀察，並嘗試誘捕及視地形</a:t>
            </a:r>
            <a:r>
              <a:rPr lang="zh-TW" altLang="en-US"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進行</a:t>
            </a:r>
            <a:r>
              <a:rPr lang="zh-TW" altLang="zh-TW"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圍捕</a:t>
            </a:r>
            <a:endParaRPr lang="zh-TW" altLang="zh-TW" sz="28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19223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圓角矩形 162"/>
          <p:cNvSpPr/>
          <p:nvPr/>
        </p:nvSpPr>
        <p:spPr>
          <a:xfrm>
            <a:off x="265319" y="543636"/>
            <a:ext cx="10325510" cy="61818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 name="圓角矩形 2"/>
          <p:cNvSpPr/>
          <p:nvPr/>
        </p:nvSpPr>
        <p:spPr>
          <a:xfrm>
            <a:off x="7572633" y="5005934"/>
            <a:ext cx="2913737" cy="11630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a:t>
            </a:r>
            <a:endParaRPr lang="zh-TW" altLang="en-US" dirty="0"/>
          </a:p>
        </p:txBody>
      </p:sp>
      <p:sp>
        <p:nvSpPr>
          <p:cNvPr id="2" name="投影片編號版面配置區 1"/>
          <p:cNvSpPr>
            <a:spLocks noGrp="1"/>
          </p:cNvSpPr>
          <p:nvPr>
            <p:ph type="sldNum" sz="quarter" idx="4"/>
          </p:nvPr>
        </p:nvSpPr>
        <p:spPr/>
        <p:txBody>
          <a:bodyPr/>
          <a:lstStyle/>
          <a:p>
            <a:fld id="{B797FFDA-F269-40CB-82F3-D9C1208CF244}" type="slidenum">
              <a:rPr lang="zh-TW" altLang="en-US" smtClean="0"/>
              <a:pPr/>
              <a:t>9</a:t>
            </a:fld>
            <a:r>
              <a:rPr lang="en-US" altLang="zh-TW"/>
              <a:t>z</a:t>
            </a:r>
            <a:endParaRPr lang="zh-TW" altLang="en-US" dirty="0"/>
          </a:p>
        </p:txBody>
      </p:sp>
      <p:sp>
        <p:nvSpPr>
          <p:cNvPr id="14" name="文字方塊 2"/>
          <p:cNvSpPr txBox="1">
            <a:spLocks noChangeArrowheads="1"/>
          </p:cNvSpPr>
          <p:nvPr/>
        </p:nvSpPr>
        <p:spPr bwMode="auto">
          <a:xfrm>
            <a:off x="884512" y="1165023"/>
            <a:ext cx="1130171" cy="923330"/>
          </a:xfrm>
          <a:prstGeom prst="rect">
            <a:avLst/>
          </a:prstGeom>
          <a:noFill/>
          <a:ln w="127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發現</a:t>
            </a:r>
            <a:r>
              <a:rPr kumimoji="0" lang="en-US" altLang="zh-TW"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2</a:t>
            </a:r>
            <a:r>
              <a:rPr kumimoji="0" lang="zh-TW" altLang="en-US"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隻以下無主犬隻</a:t>
            </a:r>
            <a:endParaRPr kumimoji="0" lang="zh-TW" altLang="zh-TW"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cxnSp>
        <p:nvCxnSpPr>
          <p:cNvPr id="35" name="直線單箭頭接點 34"/>
          <p:cNvCxnSpPr>
            <a:stCxn id="22" idx="2"/>
            <a:endCxn id="27" idx="0"/>
          </p:cNvCxnSpPr>
          <p:nvPr/>
        </p:nvCxnSpPr>
        <p:spPr>
          <a:xfrm flipH="1">
            <a:off x="2250026" y="2018175"/>
            <a:ext cx="3897492" cy="1006770"/>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6" name="直線單箭頭接點 35"/>
          <p:cNvCxnSpPr>
            <a:stCxn id="22" idx="3"/>
            <a:endCxn id="238" idx="0"/>
          </p:cNvCxnSpPr>
          <p:nvPr/>
        </p:nvCxnSpPr>
        <p:spPr>
          <a:xfrm>
            <a:off x="7282580" y="1454613"/>
            <a:ext cx="1858988" cy="143454"/>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22" name="菱形 14"/>
          <p:cNvSpPr>
            <a:spLocks noChangeArrowheads="1"/>
          </p:cNvSpPr>
          <p:nvPr/>
        </p:nvSpPr>
        <p:spPr bwMode="auto">
          <a:xfrm>
            <a:off x="5012455" y="891050"/>
            <a:ext cx="2270125" cy="1127125"/>
          </a:xfrm>
          <a:prstGeom prst="diamond">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外觀有無家犬項圈或背帶等物品</a:t>
            </a:r>
          </a:p>
        </p:txBody>
      </p:sp>
      <p:sp>
        <p:nvSpPr>
          <p:cNvPr id="23" name="文字方塊 15"/>
          <p:cNvSpPr txBox="1">
            <a:spLocks noChangeArrowheads="1"/>
          </p:cNvSpPr>
          <p:nvPr/>
        </p:nvSpPr>
        <p:spPr bwMode="auto">
          <a:xfrm>
            <a:off x="7888378" y="1196950"/>
            <a:ext cx="908611" cy="37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zh-TW" altLang="en-US"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有</a:t>
            </a:r>
            <a:endParaRPr lang="zh-TW" altLang="zh-TW"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4" name="文字方塊 16"/>
          <p:cNvSpPr txBox="1">
            <a:spLocks noChangeArrowheads="1"/>
          </p:cNvSpPr>
          <p:nvPr/>
        </p:nvSpPr>
        <p:spPr bwMode="auto">
          <a:xfrm>
            <a:off x="6121910" y="4777078"/>
            <a:ext cx="411671" cy="388055"/>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200" b="0"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無</a:t>
            </a: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27" name="Text Box 19"/>
          <p:cNvSpPr txBox="1">
            <a:spLocks noChangeArrowheads="1"/>
          </p:cNvSpPr>
          <p:nvPr/>
        </p:nvSpPr>
        <p:spPr bwMode="auto">
          <a:xfrm>
            <a:off x="1315266" y="3024945"/>
            <a:ext cx="1869519" cy="403225"/>
          </a:xfrm>
          <a:prstGeom prst="rect">
            <a:avLst/>
          </a:prstGeom>
          <a:no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嘗試誘捕或捕捉</a:t>
            </a:r>
            <a:endParaRPr kumimoji="0" lang="en-US" altLang="zh-TW"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9" name="菱形 19"/>
          <p:cNvSpPr>
            <a:spLocks noChangeArrowheads="1"/>
          </p:cNvSpPr>
          <p:nvPr/>
        </p:nvSpPr>
        <p:spPr bwMode="auto">
          <a:xfrm>
            <a:off x="4648200" y="3172455"/>
            <a:ext cx="2895600" cy="1150938"/>
          </a:xfrm>
          <a:prstGeom prst="diamond">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確認是否有晶片</a:t>
            </a:r>
            <a:endParaRPr lang="zh-TW"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1" name="文字方塊 22"/>
          <p:cNvSpPr txBox="1">
            <a:spLocks noChangeArrowheads="1"/>
          </p:cNvSpPr>
          <p:nvPr/>
        </p:nvSpPr>
        <p:spPr bwMode="auto">
          <a:xfrm>
            <a:off x="3240092" y="4555045"/>
            <a:ext cx="35877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33" name="文字方塊 24"/>
          <p:cNvSpPr txBox="1">
            <a:spLocks noChangeArrowheads="1"/>
          </p:cNvSpPr>
          <p:nvPr/>
        </p:nvSpPr>
        <p:spPr bwMode="auto">
          <a:xfrm>
            <a:off x="4283208" y="2200747"/>
            <a:ext cx="35083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無</a:t>
            </a:r>
            <a:endParaRPr lang="zh-TW"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55" name="直線單箭頭接點 54"/>
          <p:cNvCxnSpPr>
            <a:stCxn id="14" idx="3"/>
            <a:endCxn id="41" idx="1"/>
          </p:cNvCxnSpPr>
          <p:nvPr/>
        </p:nvCxnSpPr>
        <p:spPr>
          <a:xfrm flipV="1">
            <a:off x="2014683" y="1569447"/>
            <a:ext cx="803999" cy="57241"/>
          </a:xfrm>
          <a:prstGeom prst="straightConnector1">
            <a:avLst/>
          </a:prstGeom>
          <a:ln w="127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41" name="矩形 36"/>
          <p:cNvSpPr>
            <a:spLocks noChangeArrowheads="1"/>
          </p:cNvSpPr>
          <p:nvPr/>
        </p:nvSpPr>
        <p:spPr bwMode="auto">
          <a:xfrm>
            <a:off x="2818682" y="938147"/>
            <a:ext cx="1076520" cy="1262600"/>
          </a:xfrm>
          <a:prstGeom prst="rect">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zh-TW" altLang="en-US" dirty="0">
                <a:latin typeface="微軟正黑體" panose="020B0604030504040204" pitchFamily="34" charset="-120"/>
                <a:ea typeface="微軟正黑體" panose="020B0604030504040204" pitchFamily="34" charset="-120"/>
              </a:rPr>
              <a:t>是否多次長時間出現校區內</a:t>
            </a:r>
            <a:endParaRPr lang="zh-TW" altLang="zh-TW" dirty="0">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57" name="直線單箭頭接點 56"/>
          <p:cNvCxnSpPr>
            <a:stCxn id="41" idx="3"/>
            <a:endCxn id="22" idx="1"/>
          </p:cNvCxnSpPr>
          <p:nvPr/>
        </p:nvCxnSpPr>
        <p:spPr>
          <a:xfrm flipV="1">
            <a:off x="3895202" y="1454613"/>
            <a:ext cx="1117253" cy="114834"/>
          </a:xfrm>
          <a:prstGeom prst="straightConnector1">
            <a:avLst/>
          </a:prstGeom>
          <a:ln w="127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58" name="肘形接點 57"/>
          <p:cNvCxnSpPr>
            <a:stCxn id="29" idx="2"/>
            <a:endCxn id="46" idx="0"/>
          </p:cNvCxnSpPr>
          <p:nvPr/>
        </p:nvCxnSpPr>
        <p:spPr>
          <a:xfrm rot="5400000">
            <a:off x="5708993" y="4696246"/>
            <a:ext cx="759860" cy="14154"/>
          </a:xfrm>
          <a:prstGeom prst="bentConnector3">
            <a:avLst>
              <a:gd name="adj1" fmla="val 50000"/>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45" name="Rectangle 3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47" name="Rectangle 32"/>
          <p:cNvSpPr>
            <a:spLocks noChangeArrowheads="1"/>
          </p:cNvSpPr>
          <p:nvPr/>
        </p:nvSpPr>
        <p:spPr bwMode="auto">
          <a:xfrm>
            <a:off x="7366598" y="4890008"/>
            <a:ext cx="3325806"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6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校區內發現</a:t>
            </a:r>
            <a:r>
              <a:rPr kumimoji="0" lang="zh-TW" altLang="en-US"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無主犬</a:t>
            </a:r>
            <a:r>
              <a:rPr kumimoji="0" lang="zh-TW" altLang="zh-TW"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處理流</a:t>
            </a:r>
            <a:r>
              <a:rPr kumimoji="0" lang="zh-TW" altLang="en-US"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程</a:t>
            </a:r>
            <a:r>
              <a:rPr kumimoji="0" lang="en-US" altLang="zh-TW"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SOP</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2000" b="0" i="0" u="none" strike="noStrike" cap="none" normalizeH="0" baseline="0" dirty="0">
              <a:ln>
                <a:noFill/>
              </a:ln>
              <a:solidFill>
                <a:schemeClr val="tx1"/>
              </a:solidFill>
              <a:effectLst/>
              <a:latin typeface="Arial" panose="020B0604020202020204" pitchFamily="34" charset="0"/>
            </a:endParaRPr>
          </a:p>
        </p:txBody>
      </p:sp>
      <p:cxnSp>
        <p:nvCxnSpPr>
          <p:cNvPr id="103" name="肘形接點 102"/>
          <p:cNvCxnSpPr>
            <a:stCxn id="29" idx="3"/>
            <a:endCxn id="238" idx="4"/>
          </p:cNvCxnSpPr>
          <p:nvPr/>
        </p:nvCxnSpPr>
        <p:spPr>
          <a:xfrm flipV="1">
            <a:off x="7543800" y="2867886"/>
            <a:ext cx="1597768" cy="880038"/>
          </a:xfrm>
          <a:prstGeom prst="bentConnector2">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肘形接點 108"/>
          <p:cNvCxnSpPr>
            <a:stCxn id="27" idx="2"/>
            <a:endCxn id="29" idx="1"/>
          </p:cNvCxnSpPr>
          <p:nvPr/>
        </p:nvCxnSpPr>
        <p:spPr>
          <a:xfrm rot="16200000" flipH="1">
            <a:off x="3289236" y="2388960"/>
            <a:ext cx="319754" cy="2398174"/>
          </a:xfrm>
          <a:prstGeom prst="bentConnector2">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7" name="文字方塊 26"/>
          <p:cNvSpPr txBox="1">
            <a:spLocks noChangeArrowheads="1"/>
          </p:cNvSpPr>
          <p:nvPr/>
        </p:nvSpPr>
        <p:spPr bwMode="auto">
          <a:xfrm>
            <a:off x="8503184" y="3518150"/>
            <a:ext cx="375048" cy="36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zh-TW" altLang="en-US"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有</a:t>
            </a:r>
            <a:endParaRPr lang="zh-TW" altLang="zh-TW"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38" name="橢圓 237"/>
          <p:cNvSpPr/>
          <p:nvPr/>
        </p:nvSpPr>
        <p:spPr>
          <a:xfrm>
            <a:off x="7962831" y="1598067"/>
            <a:ext cx="2357474" cy="12698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dirty="0">
                <a:solidFill>
                  <a:schemeClr val="tx1"/>
                </a:solidFill>
                <a:latin typeface="微軟正黑體" panose="020B0604030504040204" pitchFamily="34" charset="-120"/>
                <a:ea typeface="微軟正黑體" panose="020B0604030504040204" pitchFamily="34" charset="-120"/>
              </a:rPr>
              <a:t>嘗試尋找飼主</a:t>
            </a:r>
            <a:endParaRPr lang="zh-TW" altLang="zh-TW" sz="2800" dirty="0">
              <a:solidFill>
                <a:schemeClr val="tx1"/>
              </a:solidFill>
              <a:latin typeface="微軟正黑體" panose="020B0604030504040204" pitchFamily="34" charset="-120"/>
              <a:ea typeface="微軟正黑體" panose="020B0604030504040204" pitchFamily="34" charset="-120"/>
            </a:endParaRPr>
          </a:p>
        </p:txBody>
      </p:sp>
      <p:sp>
        <p:nvSpPr>
          <p:cNvPr id="39" name="文字方塊 24"/>
          <p:cNvSpPr txBox="1">
            <a:spLocks noChangeArrowheads="1"/>
          </p:cNvSpPr>
          <p:nvPr/>
        </p:nvSpPr>
        <p:spPr bwMode="auto">
          <a:xfrm>
            <a:off x="3735971" y="3513444"/>
            <a:ext cx="631823" cy="39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抓到</a:t>
            </a:r>
            <a:endParaRPr lang="zh-TW"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6" name="橢圓 45"/>
          <p:cNvSpPr/>
          <p:nvPr/>
        </p:nvSpPr>
        <p:spPr>
          <a:xfrm>
            <a:off x="4903109" y="5083253"/>
            <a:ext cx="2357474" cy="12698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dirty="0">
                <a:solidFill>
                  <a:schemeClr val="tx1"/>
                </a:solidFill>
                <a:latin typeface="微軟正黑體" panose="020B0604030504040204" pitchFamily="34" charset="-120"/>
                <a:ea typeface="微軟正黑體" panose="020B0604030504040204" pitchFamily="34" charset="-120"/>
              </a:rPr>
              <a:t>尋找認養人</a:t>
            </a:r>
            <a:endParaRPr lang="zh-TW" altLang="zh-TW" sz="28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98603853"/>
      </p:ext>
    </p:extLst>
  </p:cSld>
  <p:clrMapOvr>
    <a:masterClrMapping/>
  </p:clrMapOvr>
</p:sld>
</file>

<file path=ppt/theme/theme1.xml><?xml version="1.0" encoding="utf-8"?>
<a:theme xmlns:a="http://schemas.openxmlformats.org/drawingml/2006/main" name="1_Office 佈景主題">
  <a:themeElements>
    <a:clrScheme name="總務處GA1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總務處GA1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
  <TotalTime>20593</TotalTime>
  <Words>4628</Words>
  <Application>Microsoft Macintosh PowerPoint</Application>
  <PresentationFormat>寬螢幕</PresentationFormat>
  <Paragraphs>365</Paragraphs>
  <Slides>21</Slides>
  <Notes>7</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21</vt:i4>
      </vt:variant>
    </vt:vector>
  </HeadingPairs>
  <TitlesOfParts>
    <vt:vector size="27" baseType="lpstr">
      <vt:lpstr>教育部隸書</vt:lpstr>
      <vt:lpstr>華康圓體 Std W9</vt:lpstr>
      <vt:lpstr>微軟正黑體</vt:lpstr>
      <vt:lpstr>Arial</vt:lpstr>
      <vt:lpstr>Calibri</vt:lpstr>
      <vt:lpstr>1_Office 佈景主題</vt:lpstr>
      <vt:lpstr>PowerPoint 簡報</vt:lpstr>
      <vt:lpstr>主持人致詞</vt:lpstr>
      <vt:lpstr>座談會大綱</vt:lpstr>
      <vt:lpstr>PowerPoint 簡報</vt:lpstr>
      <vt:lpstr>PowerPoint 簡報</vt:lpstr>
      <vt:lpstr>PowerPoint 簡報</vt:lpstr>
      <vt:lpstr>PowerPoint 簡報</vt:lpstr>
      <vt:lpstr>PowerPoint 簡報</vt:lpstr>
      <vt:lpstr>PowerPoint 簡報</vt:lpstr>
      <vt:lpstr> 2.目前總務處打算再試什麼方法？</vt:lpstr>
      <vt:lpstr>2.目前總務處打算再試什麼方法？</vt:lpstr>
      <vt:lpstr>PowerPoint 簡報</vt:lpstr>
      <vt:lpstr>PowerPoint 簡報</vt:lpstr>
      <vt:lpstr>集思廣益，新點子布告欄</vt:lpstr>
      <vt:lpstr>集思廣益，新點子布告欄</vt:lpstr>
      <vt:lpstr>主持人結論</vt:lpstr>
      <vt:lpstr> 補充：2023.04.20執行情形及成效—1</vt:lpstr>
      <vt:lpstr> 補充：2023.04.20執行情形及成效—2</vt:lpstr>
      <vt:lpstr> 補充：2023.05.05校務建言相關回應</vt:lpstr>
      <vt:lpstr> 補充：2023.09.15執行情形及成效-1</vt:lpstr>
      <vt:lpstr> 補充：2023.09.15執行情形及成效-2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Negotiate complexity and interdependency</dc:title>
  <dc:creator>user</dc:creator>
  <cp:lastModifiedBy>chunghsinhua@gmail.com</cp:lastModifiedBy>
  <cp:revision>848</cp:revision>
  <cp:lastPrinted>2023-05-26T11:26:13Z</cp:lastPrinted>
  <dcterms:created xsi:type="dcterms:W3CDTF">2021-01-04T06:29:50Z</dcterms:created>
  <dcterms:modified xsi:type="dcterms:W3CDTF">2023-09-15T09:39:26Z</dcterms:modified>
</cp:coreProperties>
</file>