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70" r:id="rId3"/>
    <p:sldId id="267" r:id="rId4"/>
    <p:sldId id="271" r:id="rId5"/>
    <p:sldId id="260" r:id="rId6"/>
    <p:sldId id="258" r:id="rId7"/>
    <p:sldId id="269" r:id="rId8"/>
    <p:sldId id="277" r:id="rId9"/>
    <p:sldId id="278" r:id="rId10"/>
    <p:sldId id="261" r:id="rId11"/>
    <p:sldId id="275" r:id="rId12"/>
    <p:sldId id="276" r:id="rId13"/>
    <p:sldId id="279" r:id="rId14"/>
    <p:sldId id="257" r:id="rId15"/>
    <p:sldId id="272" r:id="rId16"/>
    <p:sldId id="280" r:id="rId17"/>
    <p:sldId id="259" r:id="rId18"/>
    <p:sldId id="283" r:id="rId19"/>
    <p:sldId id="273" r:id="rId20"/>
    <p:sldId id="281" r:id="rId21"/>
    <p:sldId id="284" r:id="rId22"/>
    <p:sldId id="265" r:id="rId23"/>
    <p:sldId id="264" r:id="rId24"/>
    <p:sldId id="28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lley Lin" initials="SL" lastIdx="2" clrIdx="0">
    <p:extLst>
      <p:ext uri="{19B8F6BF-5375-455C-9EA6-DF929625EA0E}">
        <p15:presenceInfo xmlns:p15="http://schemas.microsoft.com/office/powerpoint/2012/main" userId="cf8dd97eacdece6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5" autoAdjust="0"/>
    <p:restoredTop sz="94660"/>
  </p:normalViewPr>
  <p:slideViewPr>
    <p:cSldViewPr snapToGrid="0">
      <p:cViewPr varScale="1">
        <p:scale>
          <a:sx n="65" d="100"/>
          <a:sy n="65" d="100"/>
        </p:scale>
        <p:origin x="78"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image" Target="../media/image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image" Target="../media/image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8CA64-540E-4B64-9109-2CEF98384584}" type="doc">
      <dgm:prSet loTypeId="urn:microsoft.com/office/officeart/2005/8/layout/vList3" loCatId="list" qsTypeId="urn:microsoft.com/office/officeart/2005/8/quickstyle/simple1" qsCatId="simple" csTypeId="urn:microsoft.com/office/officeart/2005/8/colors/colorful2" csCatId="colorful" phldr="1"/>
      <dgm:spPr/>
    </dgm:pt>
    <dgm:pt modelId="{830734EB-BB3C-4BBB-8B55-4A79B9C25485}">
      <dgm:prSet phldrT="[文字]"/>
      <dgm:spPr/>
      <dgm:t>
        <a:bodyPr/>
        <a:lstStyle/>
        <a:p>
          <a:r>
            <a:rPr lang="zh-TW" altLang="en-US" b="1" dirty="0">
              <a:latin typeface="微軟正黑體" panose="020B0604030504040204" pitchFamily="34" charset="-120"/>
              <a:ea typeface="微軟正黑體" panose="020B0604030504040204" pitchFamily="34" charset="-120"/>
            </a:rPr>
            <a:t>勞動場所</a:t>
          </a:r>
        </a:p>
      </dgm:t>
    </dgm:pt>
    <dgm:pt modelId="{42EDD687-DE52-4ED4-A581-73E6CA7B50A2}" type="parTrans" cxnId="{79262AC8-491B-4319-B8EA-1501E5CB27D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94C470A-F9A8-4E10-AF95-A36EECE1A8BD}" type="sibTrans" cxnId="{79262AC8-491B-4319-B8EA-1501E5CB27D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93ABD4D-954C-4A51-8360-417715DF37F5}">
      <dgm:prSet phldrT="[文字]"/>
      <dgm:spPr/>
      <dgm:t>
        <a:bodyPr/>
        <a:lstStyle/>
        <a:p>
          <a:r>
            <a:rPr lang="zh-TW" altLang="en-US" b="1" dirty="0">
              <a:latin typeface="微軟正黑體" panose="020B0604030504040204" pitchFamily="34" charset="-120"/>
              <a:ea typeface="微軟正黑體" panose="020B0604030504040204" pitchFamily="34" charset="-120"/>
            </a:rPr>
            <a:t>作業活動</a:t>
          </a:r>
        </a:p>
      </dgm:t>
    </dgm:pt>
    <dgm:pt modelId="{F056C079-23D4-4992-8BBA-6BB1CA0CF622}" type="parTrans" cxnId="{83C5BEF0-EB49-44AE-BF4F-51417623BE0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3434DF-65BD-41D7-81B2-AAA6FF19EA8A}" type="sibTrans" cxnId="{83C5BEF0-EB49-44AE-BF4F-51417623BE0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1008D13-EA30-440B-9E6B-96736FFC76D8}">
      <dgm:prSet phldrT="[文字]"/>
      <dgm:spPr/>
      <dgm:t>
        <a:bodyPr/>
        <a:lstStyle/>
        <a:p>
          <a:r>
            <a:rPr lang="zh-TW" altLang="en-US" b="1" dirty="0">
              <a:latin typeface="微軟正黑體" panose="020B0604030504040204" pitchFamily="34" charset="-120"/>
              <a:ea typeface="微軟正黑體" panose="020B0604030504040204" pitchFamily="34" charset="-120"/>
            </a:rPr>
            <a:t>職業上的因素</a:t>
          </a:r>
        </a:p>
      </dgm:t>
    </dgm:pt>
    <dgm:pt modelId="{9335E88C-4634-49E7-863E-60EBF4ECD38F}" type="parTrans" cxnId="{6891BEBD-B731-45A6-8962-27A58DA3587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2A6ACAE-0A35-48DA-89E0-2D78870ACFCB}" type="sibTrans" cxnId="{6891BEBD-B731-45A6-8962-27A58DA3587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856B91-21B2-4B68-9C82-1D45BE5236FB}" type="pres">
      <dgm:prSet presAssocID="{2DE8CA64-540E-4B64-9109-2CEF98384584}" presName="linearFlow" presStyleCnt="0">
        <dgm:presLayoutVars>
          <dgm:dir/>
          <dgm:resizeHandles val="exact"/>
        </dgm:presLayoutVars>
      </dgm:prSet>
      <dgm:spPr/>
    </dgm:pt>
    <dgm:pt modelId="{8481A650-9747-4147-8728-EDB59C55FF7D}" type="pres">
      <dgm:prSet presAssocID="{830734EB-BB3C-4BBB-8B55-4A79B9C25485}" presName="composite" presStyleCnt="0"/>
      <dgm:spPr/>
    </dgm:pt>
    <dgm:pt modelId="{33A3D54D-11F7-42B2-B1FF-B2FC4899A07E}" type="pres">
      <dgm:prSet presAssocID="{830734EB-BB3C-4BBB-8B55-4A79B9C25485}"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1000" r="-61000"/>
          </a:stretch>
        </a:blipFill>
      </dgm:spPr>
    </dgm:pt>
    <dgm:pt modelId="{8EA7123F-1D14-4253-8D3C-014AABCBD21E}" type="pres">
      <dgm:prSet presAssocID="{830734EB-BB3C-4BBB-8B55-4A79B9C25485}" presName="txShp" presStyleLbl="node1" presStyleIdx="0" presStyleCnt="3">
        <dgm:presLayoutVars>
          <dgm:bulletEnabled val="1"/>
        </dgm:presLayoutVars>
      </dgm:prSet>
      <dgm:spPr/>
    </dgm:pt>
    <dgm:pt modelId="{404F86BD-99B6-4082-B5C9-A0A8A0AC4B15}" type="pres">
      <dgm:prSet presAssocID="{D94C470A-F9A8-4E10-AF95-A36EECE1A8BD}" presName="spacing" presStyleCnt="0"/>
      <dgm:spPr/>
    </dgm:pt>
    <dgm:pt modelId="{ABA280B6-3E99-42CD-94CE-B03B484C55CC}" type="pres">
      <dgm:prSet presAssocID="{793ABD4D-954C-4A51-8360-417715DF37F5}" presName="composite" presStyleCnt="0"/>
      <dgm:spPr/>
    </dgm:pt>
    <dgm:pt modelId="{FAB0DA2C-C87D-443F-BD8B-7DE3EBF0395E}" type="pres">
      <dgm:prSet presAssocID="{793ABD4D-954C-4A51-8360-417715DF37F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350FCA33-5424-47EF-847E-28CEE04358A2}" type="pres">
      <dgm:prSet presAssocID="{793ABD4D-954C-4A51-8360-417715DF37F5}" presName="txShp" presStyleLbl="node1" presStyleIdx="1" presStyleCnt="3">
        <dgm:presLayoutVars>
          <dgm:bulletEnabled val="1"/>
        </dgm:presLayoutVars>
      </dgm:prSet>
      <dgm:spPr/>
    </dgm:pt>
    <dgm:pt modelId="{AC57DECD-7C15-4C81-868F-084DA9BA1832}" type="pres">
      <dgm:prSet presAssocID="{8C3434DF-65BD-41D7-81B2-AAA6FF19EA8A}" presName="spacing" presStyleCnt="0"/>
      <dgm:spPr/>
    </dgm:pt>
    <dgm:pt modelId="{89FD4226-9DE6-470C-959D-9AF2FA5B67B0}" type="pres">
      <dgm:prSet presAssocID="{B1008D13-EA30-440B-9E6B-96736FFC76D8}" presName="composite" presStyleCnt="0"/>
      <dgm:spPr/>
    </dgm:pt>
    <dgm:pt modelId="{3EEBDE20-CB1C-4A3D-8C76-0B2B7BFF908F}" type="pres">
      <dgm:prSet presAssocID="{B1008D13-EA30-440B-9E6B-96736FFC76D8}" presName="imgShp" presStyleLbl="fgImgPlac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dgm:spPr>
    </dgm:pt>
    <dgm:pt modelId="{037F90BF-5C92-4923-A357-C9A85C2A1FC8}" type="pres">
      <dgm:prSet presAssocID="{B1008D13-EA30-440B-9E6B-96736FFC76D8}" presName="txShp" presStyleLbl="node1" presStyleIdx="2" presStyleCnt="3">
        <dgm:presLayoutVars>
          <dgm:bulletEnabled val="1"/>
        </dgm:presLayoutVars>
      </dgm:prSet>
      <dgm:spPr/>
    </dgm:pt>
  </dgm:ptLst>
  <dgm:cxnLst>
    <dgm:cxn modelId="{B0046C15-5AEE-47C4-9460-270254E34D0F}" type="presOf" srcId="{B1008D13-EA30-440B-9E6B-96736FFC76D8}" destId="{037F90BF-5C92-4923-A357-C9A85C2A1FC8}" srcOrd="0" destOrd="0" presId="urn:microsoft.com/office/officeart/2005/8/layout/vList3"/>
    <dgm:cxn modelId="{ADB40F53-F756-4E5E-A93B-70C5A1F32627}" type="presOf" srcId="{830734EB-BB3C-4BBB-8B55-4A79B9C25485}" destId="{8EA7123F-1D14-4253-8D3C-014AABCBD21E}" srcOrd="0" destOrd="0" presId="urn:microsoft.com/office/officeart/2005/8/layout/vList3"/>
    <dgm:cxn modelId="{386E2A54-1289-4D5C-A1F3-78DB89143044}" type="presOf" srcId="{793ABD4D-954C-4A51-8360-417715DF37F5}" destId="{350FCA33-5424-47EF-847E-28CEE04358A2}" srcOrd="0" destOrd="0" presId="urn:microsoft.com/office/officeart/2005/8/layout/vList3"/>
    <dgm:cxn modelId="{6891BEBD-B731-45A6-8962-27A58DA3587C}" srcId="{2DE8CA64-540E-4B64-9109-2CEF98384584}" destId="{B1008D13-EA30-440B-9E6B-96736FFC76D8}" srcOrd="2" destOrd="0" parTransId="{9335E88C-4634-49E7-863E-60EBF4ECD38F}" sibTransId="{02A6ACAE-0A35-48DA-89E0-2D78870ACFCB}"/>
    <dgm:cxn modelId="{79262AC8-491B-4319-B8EA-1501E5CB27D3}" srcId="{2DE8CA64-540E-4B64-9109-2CEF98384584}" destId="{830734EB-BB3C-4BBB-8B55-4A79B9C25485}" srcOrd="0" destOrd="0" parTransId="{42EDD687-DE52-4ED4-A581-73E6CA7B50A2}" sibTransId="{D94C470A-F9A8-4E10-AF95-A36EECE1A8BD}"/>
    <dgm:cxn modelId="{7620B6CF-55EC-41A7-9676-8639E130493F}" type="presOf" srcId="{2DE8CA64-540E-4B64-9109-2CEF98384584}" destId="{9D856B91-21B2-4B68-9C82-1D45BE5236FB}" srcOrd="0" destOrd="0" presId="urn:microsoft.com/office/officeart/2005/8/layout/vList3"/>
    <dgm:cxn modelId="{83C5BEF0-EB49-44AE-BF4F-51417623BE06}" srcId="{2DE8CA64-540E-4B64-9109-2CEF98384584}" destId="{793ABD4D-954C-4A51-8360-417715DF37F5}" srcOrd="1" destOrd="0" parTransId="{F056C079-23D4-4992-8BBA-6BB1CA0CF622}" sibTransId="{8C3434DF-65BD-41D7-81B2-AAA6FF19EA8A}"/>
    <dgm:cxn modelId="{F6B8E7B9-9E72-4C9A-8B7F-4B1078E9A598}" type="presParOf" srcId="{9D856B91-21B2-4B68-9C82-1D45BE5236FB}" destId="{8481A650-9747-4147-8728-EDB59C55FF7D}" srcOrd="0" destOrd="0" presId="urn:microsoft.com/office/officeart/2005/8/layout/vList3"/>
    <dgm:cxn modelId="{13E8ABBD-7FE7-47C6-9D69-19BEAD25F83A}" type="presParOf" srcId="{8481A650-9747-4147-8728-EDB59C55FF7D}" destId="{33A3D54D-11F7-42B2-B1FF-B2FC4899A07E}" srcOrd="0" destOrd="0" presId="urn:microsoft.com/office/officeart/2005/8/layout/vList3"/>
    <dgm:cxn modelId="{5E54321B-B244-418F-BF23-4CA571F92C74}" type="presParOf" srcId="{8481A650-9747-4147-8728-EDB59C55FF7D}" destId="{8EA7123F-1D14-4253-8D3C-014AABCBD21E}" srcOrd="1" destOrd="0" presId="urn:microsoft.com/office/officeart/2005/8/layout/vList3"/>
    <dgm:cxn modelId="{BEDEFEB1-2EB6-40AD-B70F-ECBC936483C5}" type="presParOf" srcId="{9D856B91-21B2-4B68-9C82-1D45BE5236FB}" destId="{404F86BD-99B6-4082-B5C9-A0A8A0AC4B15}" srcOrd="1" destOrd="0" presId="urn:microsoft.com/office/officeart/2005/8/layout/vList3"/>
    <dgm:cxn modelId="{33A610A0-D845-40B0-9D18-60258DA29FF9}" type="presParOf" srcId="{9D856B91-21B2-4B68-9C82-1D45BE5236FB}" destId="{ABA280B6-3E99-42CD-94CE-B03B484C55CC}" srcOrd="2" destOrd="0" presId="urn:microsoft.com/office/officeart/2005/8/layout/vList3"/>
    <dgm:cxn modelId="{BB01B15A-A8D1-41F2-A0FF-8C4935EA3602}" type="presParOf" srcId="{ABA280B6-3E99-42CD-94CE-B03B484C55CC}" destId="{FAB0DA2C-C87D-443F-BD8B-7DE3EBF0395E}" srcOrd="0" destOrd="0" presId="urn:microsoft.com/office/officeart/2005/8/layout/vList3"/>
    <dgm:cxn modelId="{7FA6E10A-56CF-4051-A54D-17A58CF01339}" type="presParOf" srcId="{ABA280B6-3E99-42CD-94CE-B03B484C55CC}" destId="{350FCA33-5424-47EF-847E-28CEE04358A2}" srcOrd="1" destOrd="0" presId="urn:microsoft.com/office/officeart/2005/8/layout/vList3"/>
    <dgm:cxn modelId="{032B86C6-61D6-4941-99F3-641871889ACC}" type="presParOf" srcId="{9D856B91-21B2-4B68-9C82-1D45BE5236FB}" destId="{AC57DECD-7C15-4C81-868F-084DA9BA1832}" srcOrd="3" destOrd="0" presId="urn:microsoft.com/office/officeart/2005/8/layout/vList3"/>
    <dgm:cxn modelId="{00561667-6B02-4066-AE0D-C307AAE58211}" type="presParOf" srcId="{9D856B91-21B2-4B68-9C82-1D45BE5236FB}" destId="{89FD4226-9DE6-470C-959D-9AF2FA5B67B0}" srcOrd="4" destOrd="0" presId="urn:microsoft.com/office/officeart/2005/8/layout/vList3"/>
    <dgm:cxn modelId="{C111DE64-8A92-4B41-9D7E-CE39191D4F67}" type="presParOf" srcId="{89FD4226-9DE6-470C-959D-9AF2FA5B67B0}" destId="{3EEBDE20-CB1C-4A3D-8C76-0B2B7BFF908F}" srcOrd="0" destOrd="0" presId="urn:microsoft.com/office/officeart/2005/8/layout/vList3"/>
    <dgm:cxn modelId="{9BAB180C-9F59-4721-8C02-4951AFEB7378}" type="presParOf" srcId="{89FD4226-9DE6-470C-959D-9AF2FA5B67B0}" destId="{037F90BF-5C92-4923-A357-C9A85C2A1FC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7123F-1D14-4253-8D3C-014AABCBD21E}">
      <dsp:nvSpPr>
        <dsp:cNvPr id="0" name=""/>
        <dsp:cNvSpPr/>
      </dsp:nvSpPr>
      <dsp:spPr>
        <a:xfrm rot="10800000">
          <a:off x="1238084" y="2392"/>
          <a:ext cx="3716020" cy="1208377"/>
        </a:xfrm>
        <a:prstGeom prst="homePlate">
          <a:avLst/>
        </a:prstGeom>
        <a:solidFill>
          <a:schemeClr val="accent2">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2861" tIns="129540" rIns="241808" bIns="129540" numCol="1" spcCol="1270" anchor="ctr" anchorCtr="0">
          <a:noAutofit/>
        </a:bodyPr>
        <a:lstStyle/>
        <a:p>
          <a:pPr marL="0" lvl="0" indent="0" algn="ctr" defTabSz="1511300">
            <a:lnSpc>
              <a:spcPct val="90000"/>
            </a:lnSpc>
            <a:spcBef>
              <a:spcPct val="0"/>
            </a:spcBef>
            <a:spcAft>
              <a:spcPct val="35000"/>
            </a:spcAft>
            <a:buNone/>
          </a:pPr>
          <a:r>
            <a:rPr lang="zh-TW" altLang="en-US" sz="3400" b="1" kern="1200" dirty="0">
              <a:latin typeface="微軟正黑體" panose="020B0604030504040204" pitchFamily="34" charset="-120"/>
              <a:ea typeface="微軟正黑體" panose="020B0604030504040204" pitchFamily="34" charset="-120"/>
            </a:rPr>
            <a:t>勞動場所</a:t>
          </a:r>
        </a:p>
      </dsp:txBody>
      <dsp:txXfrm rot="10800000">
        <a:off x="1540178" y="2392"/>
        <a:ext cx="3413926" cy="1208377"/>
      </dsp:txXfrm>
    </dsp:sp>
    <dsp:sp modelId="{33A3D54D-11F7-42B2-B1FF-B2FC4899A07E}">
      <dsp:nvSpPr>
        <dsp:cNvPr id="0" name=""/>
        <dsp:cNvSpPr/>
      </dsp:nvSpPr>
      <dsp:spPr>
        <a:xfrm>
          <a:off x="633895" y="2392"/>
          <a:ext cx="1208377" cy="120837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1000" r="-61000"/>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0FCA33-5424-47EF-847E-28CEE04358A2}">
      <dsp:nvSpPr>
        <dsp:cNvPr id="0" name=""/>
        <dsp:cNvSpPr/>
      </dsp:nvSpPr>
      <dsp:spPr>
        <a:xfrm rot="10800000">
          <a:off x="1238084" y="1571480"/>
          <a:ext cx="3716020" cy="1208377"/>
        </a:xfrm>
        <a:prstGeom prst="homePlate">
          <a:avLst/>
        </a:prstGeom>
        <a:solidFill>
          <a:schemeClr val="accent2">
            <a:hueOff val="-3712334"/>
            <a:satOff val="1211"/>
            <a:lumOff val="-1079"/>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2861" tIns="129540" rIns="241808" bIns="129540" numCol="1" spcCol="1270" anchor="ctr" anchorCtr="0">
          <a:noAutofit/>
        </a:bodyPr>
        <a:lstStyle/>
        <a:p>
          <a:pPr marL="0" lvl="0" indent="0" algn="ctr" defTabSz="1511300">
            <a:lnSpc>
              <a:spcPct val="90000"/>
            </a:lnSpc>
            <a:spcBef>
              <a:spcPct val="0"/>
            </a:spcBef>
            <a:spcAft>
              <a:spcPct val="35000"/>
            </a:spcAft>
            <a:buNone/>
          </a:pPr>
          <a:r>
            <a:rPr lang="zh-TW" altLang="en-US" sz="3400" b="1" kern="1200" dirty="0">
              <a:latin typeface="微軟正黑體" panose="020B0604030504040204" pitchFamily="34" charset="-120"/>
              <a:ea typeface="微軟正黑體" panose="020B0604030504040204" pitchFamily="34" charset="-120"/>
            </a:rPr>
            <a:t>作業活動</a:t>
          </a:r>
        </a:p>
      </dsp:txBody>
      <dsp:txXfrm rot="10800000">
        <a:off x="1540178" y="1571480"/>
        <a:ext cx="3413926" cy="1208377"/>
      </dsp:txXfrm>
    </dsp:sp>
    <dsp:sp modelId="{FAB0DA2C-C87D-443F-BD8B-7DE3EBF0395E}">
      <dsp:nvSpPr>
        <dsp:cNvPr id="0" name=""/>
        <dsp:cNvSpPr/>
      </dsp:nvSpPr>
      <dsp:spPr>
        <a:xfrm>
          <a:off x="633895" y="1571480"/>
          <a:ext cx="1208377" cy="120837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7F90BF-5C92-4923-A357-C9A85C2A1FC8}">
      <dsp:nvSpPr>
        <dsp:cNvPr id="0" name=""/>
        <dsp:cNvSpPr/>
      </dsp:nvSpPr>
      <dsp:spPr>
        <a:xfrm rot="10800000">
          <a:off x="1238084" y="3140567"/>
          <a:ext cx="3716020" cy="1208377"/>
        </a:xfrm>
        <a:prstGeom prst="homePlate">
          <a:avLst/>
        </a:prstGeom>
        <a:solidFill>
          <a:schemeClr val="accent2">
            <a:hueOff val="-7424668"/>
            <a:satOff val="2422"/>
            <a:lumOff val="-2157"/>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2861" tIns="129540" rIns="241808" bIns="129540" numCol="1" spcCol="1270" anchor="ctr" anchorCtr="0">
          <a:noAutofit/>
        </a:bodyPr>
        <a:lstStyle/>
        <a:p>
          <a:pPr marL="0" lvl="0" indent="0" algn="ctr" defTabSz="1511300">
            <a:lnSpc>
              <a:spcPct val="90000"/>
            </a:lnSpc>
            <a:spcBef>
              <a:spcPct val="0"/>
            </a:spcBef>
            <a:spcAft>
              <a:spcPct val="35000"/>
            </a:spcAft>
            <a:buNone/>
          </a:pPr>
          <a:r>
            <a:rPr lang="zh-TW" altLang="en-US" sz="3400" b="1" kern="1200" dirty="0">
              <a:latin typeface="微軟正黑體" panose="020B0604030504040204" pitchFamily="34" charset="-120"/>
              <a:ea typeface="微軟正黑體" panose="020B0604030504040204" pitchFamily="34" charset="-120"/>
            </a:rPr>
            <a:t>職業上的因素</a:t>
          </a:r>
        </a:p>
      </dsp:txBody>
      <dsp:txXfrm rot="10800000">
        <a:off x="1540178" y="3140567"/>
        <a:ext cx="3413926" cy="1208377"/>
      </dsp:txXfrm>
    </dsp:sp>
    <dsp:sp modelId="{3EEBDE20-CB1C-4A3D-8C76-0B2B7BFF908F}">
      <dsp:nvSpPr>
        <dsp:cNvPr id="0" name=""/>
        <dsp:cNvSpPr/>
      </dsp:nvSpPr>
      <dsp:spPr>
        <a:xfrm>
          <a:off x="633895" y="3140567"/>
          <a:ext cx="1208377" cy="1208377"/>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B8C879-2913-41B5-AE58-2E7EC05D6481}" type="datetimeFigureOut">
              <a:rPr lang="zh-TW" altLang="en-US" smtClean="0"/>
              <a:t>2023/1/16</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51BB3-7843-4E9E-B437-3CD32C4E8098}" type="slidenum">
              <a:rPr lang="zh-TW" altLang="en-US" smtClean="0"/>
              <a:t>‹#›</a:t>
            </a:fld>
            <a:endParaRPr lang="zh-TW" altLang="en-US"/>
          </a:p>
        </p:txBody>
      </p:sp>
    </p:spTree>
    <p:extLst>
      <p:ext uri="{BB962C8B-B14F-4D97-AF65-F5344CB8AC3E}">
        <p14:creationId xmlns:p14="http://schemas.microsoft.com/office/powerpoint/2010/main" val="3774452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猜猜看，哪一種事故通報率最高。</a:t>
            </a:r>
          </a:p>
        </p:txBody>
      </p:sp>
      <p:sp>
        <p:nvSpPr>
          <p:cNvPr id="4" name="投影片編號版面配置區 3"/>
          <p:cNvSpPr>
            <a:spLocks noGrp="1"/>
          </p:cNvSpPr>
          <p:nvPr>
            <p:ph type="sldNum" sz="quarter" idx="5"/>
          </p:nvPr>
        </p:nvSpPr>
        <p:spPr/>
        <p:txBody>
          <a:bodyPr/>
          <a:lstStyle/>
          <a:p>
            <a:fld id="{35E51BB3-7843-4E9E-B437-3CD32C4E8098}" type="slidenum">
              <a:rPr lang="zh-TW" altLang="en-US" smtClean="0"/>
              <a:t>5</a:t>
            </a:fld>
            <a:endParaRPr lang="zh-TW" altLang="en-US"/>
          </a:p>
        </p:txBody>
      </p:sp>
    </p:spTree>
    <p:extLst>
      <p:ext uri="{BB962C8B-B14F-4D97-AF65-F5344CB8AC3E}">
        <p14:creationId xmlns:p14="http://schemas.microsoft.com/office/powerpoint/2010/main" val="322508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BB1818B3-FAE4-4E10-A59C-36D94424FEC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zh-TW" alt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8F45F6DE-AFF8-4045-B474-FEEAAE5072FD}" type="slidenum">
              <a:rPr lang="zh-TW" altLang="en-US" smtClean="0"/>
              <a:t>‹#›</a:t>
            </a:fld>
            <a:endParaRPr lang="zh-TW" alt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841050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B1818B3-FAE4-4E10-A59C-36D94424FEC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F45F6DE-AFF8-4045-B474-FEEAAE5072FD}" type="slidenum">
              <a:rPr lang="zh-TW" altLang="en-US" smtClean="0"/>
              <a:t>‹#›</a:t>
            </a:fld>
            <a:endParaRPr lang="zh-TW" altLang="en-US"/>
          </a:p>
        </p:txBody>
      </p:sp>
    </p:spTree>
    <p:extLst>
      <p:ext uri="{BB962C8B-B14F-4D97-AF65-F5344CB8AC3E}">
        <p14:creationId xmlns:p14="http://schemas.microsoft.com/office/powerpoint/2010/main" val="6344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B1818B3-FAE4-4E10-A59C-36D94424FEC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F45F6DE-AFF8-4045-B474-FEEAAE5072FD}" type="slidenum">
              <a:rPr lang="zh-TW" altLang="en-US" smtClean="0"/>
              <a:t>‹#›</a:t>
            </a:fld>
            <a:endParaRPr lang="zh-TW" altLang="en-US"/>
          </a:p>
        </p:txBody>
      </p:sp>
    </p:spTree>
    <p:extLst>
      <p:ext uri="{BB962C8B-B14F-4D97-AF65-F5344CB8AC3E}">
        <p14:creationId xmlns:p14="http://schemas.microsoft.com/office/powerpoint/2010/main" val="377197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B1818B3-FAE4-4E10-A59C-36D94424FEC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F45F6DE-AFF8-4045-B474-FEEAAE5072FD}" type="slidenum">
              <a:rPr lang="zh-TW" altLang="en-US" smtClean="0"/>
              <a:t>‹#›</a:t>
            </a:fld>
            <a:endParaRPr lang="zh-TW" altLang="en-US"/>
          </a:p>
        </p:txBody>
      </p:sp>
    </p:spTree>
    <p:extLst>
      <p:ext uri="{BB962C8B-B14F-4D97-AF65-F5344CB8AC3E}">
        <p14:creationId xmlns:p14="http://schemas.microsoft.com/office/powerpoint/2010/main" val="253212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zh-TW" altLang="en-US" dirty="0"/>
              <a:t>按一下以編輯母片標題樣式</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B1818B3-FAE4-4E10-A59C-36D94424FEC3}" type="datetimeFigureOut">
              <a:rPr lang="zh-TW" altLang="en-US" smtClean="0"/>
              <a:t>2023/1/16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F45F6DE-AFF8-4045-B474-FEEAAE5072FD}" type="slidenum">
              <a:rPr lang="zh-TW" altLang="en-US" smtClean="0"/>
              <a:t>‹#›</a:t>
            </a:fld>
            <a:endParaRPr lang="zh-TW" alt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0261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B1818B3-FAE4-4E10-A59C-36D94424FEC3}" type="datetimeFigureOut">
              <a:rPr lang="zh-TW" altLang="en-US" smtClean="0"/>
              <a:t>2023/1/16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F45F6DE-AFF8-4045-B474-FEEAAE5072FD}" type="slidenum">
              <a:rPr lang="zh-TW" altLang="en-US" smtClean="0"/>
              <a:t>‹#›</a:t>
            </a:fld>
            <a:endParaRPr lang="zh-TW" altLang="en-US"/>
          </a:p>
        </p:txBody>
      </p:sp>
    </p:spTree>
    <p:extLst>
      <p:ext uri="{BB962C8B-B14F-4D97-AF65-F5344CB8AC3E}">
        <p14:creationId xmlns:p14="http://schemas.microsoft.com/office/powerpoint/2010/main" val="285401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zh-TW" altLang="en-US"/>
              <a:t>按一下以編輯母片文字樣式</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B1818B3-FAE4-4E10-A59C-36D94424FEC3}" type="datetimeFigureOut">
              <a:rPr lang="zh-TW" altLang="en-US" smtClean="0"/>
              <a:t>2023/1/16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8F45F6DE-AFF8-4045-B474-FEEAAE5072FD}" type="slidenum">
              <a:rPr lang="zh-TW" altLang="en-US" smtClean="0"/>
              <a:t>‹#›</a:t>
            </a:fld>
            <a:endParaRPr lang="zh-TW" altLang="en-US"/>
          </a:p>
        </p:txBody>
      </p:sp>
    </p:spTree>
    <p:extLst>
      <p:ext uri="{BB962C8B-B14F-4D97-AF65-F5344CB8AC3E}">
        <p14:creationId xmlns:p14="http://schemas.microsoft.com/office/powerpoint/2010/main" val="2098774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B1818B3-FAE4-4E10-A59C-36D94424FEC3}" type="datetimeFigureOut">
              <a:rPr lang="zh-TW" altLang="en-US" smtClean="0"/>
              <a:t>2023/1/16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8F45F6DE-AFF8-4045-B474-FEEAAE5072FD}" type="slidenum">
              <a:rPr lang="zh-TW" altLang="en-US" smtClean="0"/>
              <a:t>‹#›</a:t>
            </a:fld>
            <a:endParaRPr lang="zh-TW" altLang="en-US"/>
          </a:p>
        </p:txBody>
      </p:sp>
    </p:spTree>
    <p:extLst>
      <p:ext uri="{BB962C8B-B14F-4D97-AF65-F5344CB8AC3E}">
        <p14:creationId xmlns:p14="http://schemas.microsoft.com/office/powerpoint/2010/main" val="78251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818B3-FAE4-4E10-A59C-36D94424FEC3}" type="datetimeFigureOut">
              <a:rPr lang="zh-TW" altLang="en-US" smtClean="0"/>
              <a:t>2023/1/16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8F45F6DE-AFF8-4045-B474-FEEAAE5072FD}" type="slidenum">
              <a:rPr lang="zh-TW" altLang="en-US" smtClean="0"/>
              <a:t>‹#›</a:t>
            </a:fld>
            <a:endParaRPr lang="zh-TW" altLang="en-US"/>
          </a:p>
        </p:txBody>
      </p:sp>
    </p:spTree>
    <p:extLst>
      <p:ext uri="{BB962C8B-B14F-4D97-AF65-F5344CB8AC3E}">
        <p14:creationId xmlns:p14="http://schemas.microsoft.com/office/powerpoint/2010/main" val="212087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zh-TW" altLang="en-US"/>
              <a:t>按一下以編輯母片標題樣式</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B1818B3-FAE4-4E10-A59C-36D94424FEC3}" type="datetimeFigureOut">
              <a:rPr lang="zh-TW" altLang="en-US" smtClean="0"/>
              <a:t>2023/1/16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F45F6DE-AFF8-4045-B474-FEEAAE5072FD}" type="slidenum">
              <a:rPr lang="zh-TW" altLang="en-US" smtClean="0"/>
              <a:t>‹#›</a:t>
            </a:fld>
            <a:endParaRPr lang="zh-TW" altLang="en-US"/>
          </a:p>
        </p:txBody>
      </p:sp>
    </p:spTree>
    <p:extLst>
      <p:ext uri="{BB962C8B-B14F-4D97-AF65-F5344CB8AC3E}">
        <p14:creationId xmlns:p14="http://schemas.microsoft.com/office/powerpoint/2010/main" val="564028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B1818B3-FAE4-4E10-A59C-36D94424FEC3}" type="datetimeFigureOut">
              <a:rPr lang="zh-TW" altLang="en-US" smtClean="0"/>
              <a:t>2023/1/16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F45F6DE-AFF8-4045-B474-FEEAAE5072FD}" type="slidenum">
              <a:rPr lang="zh-TW" altLang="en-US" smtClean="0"/>
              <a:t>‹#›</a:t>
            </a:fld>
            <a:endParaRPr lang="zh-TW" altLang="en-US"/>
          </a:p>
        </p:txBody>
      </p:sp>
    </p:spTree>
    <p:extLst>
      <p:ext uri="{BB962C8B-B14F-4D97-AF65-F5344CB8AC3E}">
        <p14:creationId xmlns:p14="http://schemas.microsoft.com/office/powerpoint/2010/main" val="3877549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BB1818B3-FAE4-4E10-A59C-36D94424FEC3}" type="datetimeFigureOut">
              <a:rPr lang="zh-TW" altLang="en-US" smtClean="0"/>
              <a:t>2023/1/16</a:t>
            </a:fld>
            <a:endParaRPr lang="zh-TW" alt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zh-TW" alt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8F45F6DE-AFF8-4045-B474-FEEAAE5072FD}" type="slidenum">
              <a:rPr lang="zh-TW" altLang="en-US" smtClean="0"/>
              <a:t>‹#›</a:t>
            </a:fld>
            <a:endParaRPr lang="zh-TW" altLang="en-US"/>
          </a:p>
        </p:txBody>
      </p:sp>
    </p:spTree>
    <p:extLst>
      <p:ext uri="{BB962C8B-B14F-4D97-AF65-F5344CB8AC3E}">
        <p14:creationId xmlns:p14="http://schemas.microsoft.com/office/powerpoint/2010/main" val="3101492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spc="-50" baseline="0">
          <a:solidFill>
            <a:schemeClr val="tx1"/>
          </a:solidFill>
          <a:latin typeface="微軟正黑體" panose="020B0604030504040204" pitchFamily="34" charset="-120"/>
          <a:ea typeface="微軟正黑體" panose="020B0604030504040204" pitchFamily="34" charset="-120"/>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微軟正黑體" panose="020B0604030504040204" pitchFamily="34" charset="-120"/>
          <a:ea typeface="微軟正黑體" panose="020B0604030504040204" pitchFamily="34" charset="-120"/>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微軟正黑體" panose="020B0604030504040204" pitchFamily="34" charset="-120"/>
          <a:ea typeface="微軟正黑體" panose="020B0604030504040204" pitchFamily="34" charset="-120"/>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微軟正黑體" panose="020B0604030504040204" pitchFamily="34" charset="-120"/>
          <a:ea typeface="微軟正黑體" panose="020B0604030504040204" pitchFamily="34" charset="-120"/>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微軟正黑體" panose="020B0604030504040204" pitchFamily="34" charset="-120"/>
          <a:ea typeface="微軟正黑體" panose="020B0604030504040204" pitchFamily="34" charset="-120"/>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微軟正黑體" panose="020B0604030504040204" pitchFamily="34" charset="-120"/>
          <a:ea typeface="微軟正黑體" panose="020B0604030504040204" pitchFamily="34" charset="-120"/>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youtu.be/OXyf6KS9PqQ" TargetMode="Externa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hyperlink" Target="https://youtu.be/r8gYUg3Uqg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youtu.be/d9Q4t34cfJQ" TargetMode="External"/><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hyperlink" Target="https://youtu.be/_j_xGW95vCs" TargetMode="External"/><Relationship Id="rId1" Type="http://schemas.openxmlformats.org/officeDocument/2006/relationships/slideLayout" Target="../slideLayouts/slideLayout2.xml"/><Relationship Id="rId6" Type="http://schemas.openxmlformats.org/officeDocument/2006/relationships/hyperlink" Target="https://youtu.be/ssxNl3dZYJU" TargetMode="External"/><Relationship Id="rId5" Type="http://schemas.openxmlformats.org/officeDocument/2006/relationships/image" Target="../media/image25.png"/><Relationship Id="rId4" Type="http://schemas.openxmlformats.org/officeDocument/2006/relationships/hyperlink" Target="https://youtu.be/9Phrf_VWwYY" TargetMode="Externa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youtu.be/vOlFYll5g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microsoft.com/office/2007/relationships/hdphoto" Target="../media/hdphoto3.wdp"/><Relationship Id="rId7" Type="http://schemas.openxmlformats.org/officeDocument/2006/relationships/hyperlink" Target="https://youtu.be/vQtQVgFmTpY" TargetMode="External"/><Relationship Id="rId12"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5.wdp"/><Relationship Id="rId1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youtu.be/-ipmmhA33Dw"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youtu.be/ksWu-b1wX0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microsoft.com/office/2007/relationships/hdphoto" Target="../media/hdphoto8.wdp"/><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youtu.be/dt9HLgujo2c"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s://youtu.be/PJhI_QweQ0M" TargetMode="External"/><Relationship Id="rId4" Type="http://schemas.openxmlformats.org/officeDocument/2006/relationships/hyperlink" Target="https://youtu.be/CkPa-_scsKQ"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law.moj.gov.tw/LawClass/LawAll.aspx?pcode=N0060041"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VTpGiygLb4I"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youtu.be/BWiKqk0J4K0"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933511-9BCA-4D0B-8D3A-337E2621E1E2}"/>
              </a:ext>
            </a:extLst>
          </p:cNvPr>
          <p:cNvSpPr>
            <a:spLocks noGrp="1"/>
          </p:cNvSpPr>
          <p:nvPr>
            <p:ph type="ctrTitle"/>
          </p:nvPr>
        </p:nvSpPr>
        <p:spPr/>
        <p:txBody>
          <a:bodyPr/>
          <a:lstStyle/>
          <a:p>
            <a:r>
              <a:rPr lang="zh-TW" altLang="en-US" dirty="0"/>
              <a:t>安全衛生宣導</a:t>
            </a:r>
          </a:p>
        </p:txBody>
      </p:sp>
      <p:sp>
        <p:nvSpPr>
          <p:cNvPr id="3" name="副標題 2">
            <a:extLst>
              <a:ext uri="{FF2B5EF4-FFF2-40B4-BE49-F238E27FC236}">
                <a16:creationId xmlns:a16="http://schemas.microsoft.com/office/drawing/2014/main" id="{6DE74CBA-E0C9-4EE5-824E-B6E01A5FD402}"/>
              </a:ext>
            </a:extLst>
          </p:cNvPr>
          <p:cNvSpPr>
            <a:spLocks noGrp="1"/>
          </p:cNvSpPr>
          <p:nvPr>
            <p:ph type="subTitle" idx="1"/>
          </p:nvPr>
        </p:nvSpPr>
        <p:spPr/>
        <p:txBody>
          <a:bodyPr>
            <a:normAutofit lnSpcReduction="10000"/>
          </a:bodyPr>
          <a:lstStyle/>
          <a:p>
            <a:r>
              <a:rPr lang="zh-TW" altLang="en-US" sz="2800" b="1" dirty="0"/>
              <a:t>裝修案常見職災案例</a:t>
            </a:r>
            <a:endParaRPr lang="en-US" altLang="zh-TW" sz="2800" b="1" dirty="0"/>
          </a:p>
          <a:p>
            <a:endParaRPr lang="en-US" altLang="zh-TW" sz="2800" b="1" dirty="0"/>
          </a:p>
          <a:p>
            <a:pPr algn="r"/>
            <a:r>
              <a:rPr lang="zh-TW" altLang="en-US" sz="2800" b="1" dirty="0"/>
              <a:t>總務處環安組</a:t>
            </a:r>
          </a:p>
        </p:txBody>
      </p:sp>
      <p:cxnSp>
        <p:nvCxnSpPr>
          <p:cNvPr id="5" name="直線接點 4">
            <a:extLst>
              <a:ext uri="{FF2B5EF4-FFF2-40B4-BE49-F238E27FC236}">
                <a16:creationId xmlns:a16="http://schemas.microsoft.com/office/drawing/2014/main" id="{F2979CEF-FA93-4900-A2B4-02AE09CB7DE7}"/>
              </a:ext>
            </a:extLst>
          </p:cNvPr>
          <p:cNvCxnSpPr/>
          <p:nvPr/>
        </p:nvCxnSpPr>
        <p:spPr>
          <a:xfrm>
            <a:off x="1407886" y="4586514"/>
            <a:ext cx="5370285"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88917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2B3F2-7E1B-4F19-B7CD-BB86357BD062}"/>
              </a:ext>
            </a:extLst>
          </p:cNvPr>
          <p:cNvSpPr>
            <a:spLocks noGrp="1"/>
          </p:cNvSpPr>
          <p:nvPr>
            <p:ph type="title"/>
          </p:nvPr>
        </p:nvSpPr>
        <p:spPr/>
        <p:txBody>
          <a:bodyPr/>
          <a:lstStyle/>
          <a:p>
            <a:r>
              <a:rPr lang="zh-TW" altLang="en-US" dirty="0"/>
              <a:t>作業墜落預防措施</a:t>
            </a:r>
          </a:p>
        </p:txBody>
      </p:sp>
      <p:sp>
        <p:nvSpPr>
          <p:cNvPr id="4" name="文字版面配置區 3"/>
          <p:cNvSpPr>
            <a:spLocks noGrp="1"/>
          </p:cNvSpPr>
          <p:nvPr>
            <p:ph type="body" idx="1"/>
          </p:nvPr>
        </p:nvSpPr>
        <p:spPr>
          <a:xfrm>
            <a:off x="775176" y="1691322"/>
            <a:ext cx="4480560" cy="731520"/>
          </a:xfrm>
        </p:spPr>
        <p:txBody>
          <a:bodyPr>
            <a:normAutofit/>
          </a:bodyPr>
          <a:lstStyle/>
          <a:p>
            <a:r>
              <a:rPr lang="zh-TW" altLang="en-US" sz="2400" b="1" dirty="0"/>
              <a:t>職業安全衛生設施規則</a:t>
            </a:r>
            <a:r>
              <a:rPr lang="en-US" altLang="zh-TW" sz="2400" b="1" dirty="0"/>
              <a:t>§229</a:t>
            </a:r>
            <a:endParaRPr lang="zh-TW" altLang="en-US" sz="2400" b="1" dirty="0"/>
          </a:p>
        </p:txBody>
      </p:sp>
      <p:sp>
        <p:nvSpPr>
          <p:cNvPr id="5" name="內容版面配置區 4"/>
          <p:cNvSpPr>
            <a:spLocks noGrp="1"/>
          </p:cNvSpPr>
          <p:nvPr>
            <p:ph sz="half" idx="2"/>
          </p:nvPr>
        </p:nvSpPr>
        <p:spPr>
          <a:xfrm>
            <a:off x="803296" y="2507549"/>
            <a:ext cx="4480560" cy="3664650"/>
          </a:xfrm>
        </p:spPr>
        <p:txBody>
          <a:bodyPr/>
          <a:lstStyle/>
          <a:p>
            <a:pPr marL="0" indent="0">
              <a:buNone/>
            </a:pPr>
            <a:r>
              <a:rPr lang="zh-TW" altLang="en-US" dirty="0"/>
              <a:t>雇主對於使用之移動梯，應符合下列之規定：</a:t>
            </a:r>
          </a:p>
          <a:p>
            <a:pPr marL="342900" indent="-342900">
              <a:buFont typeface="+mj-lt"/>
              <a:buAutoNum type="arabicPeriod"/>
            </a:pPr>
            <a:r>
              <a:rPr lang="zh-TW" altLang="en-US" dirty="0"/>
              <a:t>具有堅固之構造。</a:t>
            </a:r>
          </a:p>
          <a:p>
            <a:pPr marL="342900" indent="-342900">
              <a:buFont typeface="+mj-lt"/>
              <a:buAutoNum type="arabicPeriod"/>
            </a:pPr>
            <a:r>
              <a:rPr lang="zh-TW" altLang="en-US" dirty="0"/>
              <a:t>其材質不得有顯著之損傷、腐蝕等現象。</a:t>
            </a:r>
          </a:p>
          <a:p>
            <a:pPr marL="342900" indent="-342900">
              <a:buFont typeface="+mj-lt"/>
              <a:buAutoNum type="arabicPeriod"/>
            </a:pPr>
            <a:r>
              <a:rPr lang="zh-TW" altLang="en-US" dirty="0"/>
              <a:t>寬度應在</a:t>
            </a:r>
            <a:r>
              <a:rPr lang="en-US" altLang="zh-TW" b="1" dirty="0">
                <a:solidFill>
                  <a:srgbClr val="FF6699"/>
                </a:solidFill>
              </a:rPr>
              <a:t>30</a:t>
            </a:r>
            <a:r>
              <a:rPr lang="zh-TW" altLang="en-US" dirty="0"/>
              <a:t>公分以上。</a:t>
            </a:r>
          </a:p>
          <a:p>
            <a:pPr marL="342900" indent="-342900">
              <a:buFont typeface="+mj-lt"/>
              <a:buAutoNum type="arabicPeriod"/>
            </a:pPr>
            <a:r>
              <a:rPr lang="zh-TW" altLang="en-US" dirty="0"/>
              <a:t>應採取防止滑溜或其他防止轉動之必要措施。</a:t>
            </a:r>
          </a:p>
        </p:txBody>
      </p:sp>
      <p:sp>
        <p:nvSpPr>
          <p:cNvPr id="6" name="文字版面配置區 5"/>
          <p:cNvSpPr>
            <a:spLocks noGrp="1"/>
          </p:cNvSpPr>
          <p:nvPr>
            <p:ph type="body" sz="quarter" idx="3"/>
          </p:nvPr>
        </p:nvSpPr>
        <p:spPr>
          <a:xfrm>
            <a:off x="5742432" y="1691322"/>
            <a:ext cx="4480560" cy="731520"/>
          </a:xfrm>
        </p:spPr>
        <p:txBody>
          <a:bodyPr>
            <a:normAutofit/>
          </a:bodyPr>
          <a:lstStyle/>
          <a:p>
            <a:r>
              <a:rPr lang="zh-TW" altLang="en-US" sz="2400" b="1" dirty="0">
                <a:latin typeface="微軟正黑體" panose="020B0604030504040204" pitchFamily="34" charset="-120"/>
                <a:ea typeface="微軟正黑體" panose="020B0604030504040204" pitchFamily="34" charset="-120"/>
              </a:rPr>
              <a:t>職業安全衛生設施規則</a:t>
            </a:r>
            <a:r>
              <a:rPr lang="en-US" altLang="zh-TW" sz="2400" b="1" dirty="0">
                <a:latin typeface="微軟正黑體" panose="020B0604030504040204" pitchFamily="34" charset="-120"/>
                <a:ea typeface="微軟正黑體" panose="020B0604030504040204" pitchFamily="34" charset="-120"/>
              </a:rPr>
              <a:t>§230</a:t>
            </a:r>
            <a:endParaRPr lang="zh-TW" altLang="en-US" sz="2400" b="1" dirty="0">
              <a:latin typeface="微軟正黑體" panose="020B0604030504040204" pitchFamily="34" charset="-120"/>
              <a:ea typeface="微軟正黑體" panose="020B0604030504040204" pitchFamily="34" charset="-120"/>
            </a:endParaRPr>
          </a:p>
        </p:txBody>
      </p:sp>
      <p:sp>
        <p:nvSpPr>
          <p:cNvPr id="7" name="內容版面配置區 6"/>
          <p:cNvSpPr>
            <a:spLocks noGrp="1"/>
          </p:cNvSpPr>
          <p:nvPr>
            <p:ph sz="quarter" idx="4"/>
          </p:nvPr>
        </p:nvSpPr>
        <p:spPr>
          <a:xfrm>
            <a:off x="5742432" y="2507549"/>
            <a:ext cx="5212080" cy="4180633"/>
          </a:xfrm>
        </p:spPr>
        <p:txBody>
          <a:bodyPr>
            <a:normAutofit/>
          </a:bodyPr>
          <a:lstStyle/>
          <a:p>
            <a:pPr marL="342900" indent="-342900">
              <a:buFont typeface="+mj-lt"/>
              <a:buAutoNum type="arabicPeriod"/>
            </a:pPr>
            <a:r>
              <a:rPr lang="zh-TW" altLang="en-US" dirty="0"/>
              <a:t>雇主對於使用之合梯，應符合下列規定：</a:t>
            </a:r>
          </a:p>
          <a:p>
            <a:pPr marL="617220" lvl="1" indent="-342900">
              <a:lnSpc>
                <a:spcPct val="150000"/>
              </a:lnSpc>
              <a:buFont typeface="+mj-ea"/>
              <a:buAutoNum type="ea1ChtPeriod"/>
            </a:pPr>
            <a:r>
              <a:rPr lang="zh-TW" altLang="en-US" sz="1800" dirty="0"/>
              <a:t>具有堅固之構造。</a:t>
            </a:r>
            <a:endParaRPr lang="en-US" altLang="zh-TW" sz="1800" dirty="0"/>
          </a:p>
          <a:p>
            <a:pPr marL="617220" lvl="1" indent="-342900">
              <a:lnSpc>
                <a:spcPct val="150000"/>
              </a:lnSpc>
              <a:buFont typeface="+mj-ea"/>
              <a:buAutoNum type="ea1ChtPeriod"/>
            </a:pPr>
            <a:r>
              <a:rPr lang="zh-TW" altLang="en-US" sz="1800" dirty="0"/>
              <a:t>其材質不得有顯著之損傷、腐蝕等。</a:t>
            </a:r>
            <a:endParaRPr lang="en-US" altLang="zh-TW" sz="1800" dirty="0"/>
          </a:p>
          <a:p>
            <a:pPr marL="617220" lvl="1" indent="-342900">
              <a:lnSpc>
                <a:spcPct val="150000"/>
              </a:lnSpc>
              <a:buFont typeface="+mj-ea"/>
              <a:buAutoNum type="ea1ChtPeriod"/>
            </a:pPr>
            <a:r>
              <a:rPr lang="zh-TW" altLang="en-US" sz="1800" dirty="0"/>
              <a:t>梯腳與地面之角度應</a:t>
            </a:r>
            <a:r>
              <a:rPr lang="en-US" altLang="zh-TW" sz="1800" b="1" dirty="0">
                <a:solidFill>
                  <a:srgbClr val="FF6699"/>
                </a:solidFill>
              </a:rPr>
              <a:t>75</a:t>
            </a:r>
            <a:r>
              <a:rPr lang="zh-TW" altLang="en-US" sz="1800" dirty="0"/>
              <a:t>度以內，且兩梯腳間有金屬等硬質繫材扣牢，腳部有防滑絕緣腳座套。</a:t>
            </a:r>
            <a:endParaRPr lang="en-US" altLang="zh-TW" sz="1800" dirty="0"/>
          </a:p>
          <a:p>
            <a:pPr marL="617220" lvl="1" indent="-342900">
              <a:lnSpc>
                <a:spcPct val="150000"/>
              </a:lnSpc>
              <a:buFont typeface="+mj-ea"/>
              <a:buAutoNum type="ea1ChtPeriod"/>
            </a:pPr>
            <a:r>
              <a:rPr lang="zh-TW" altLang="en-US" sz="1800" dirty="0"/>
              <a:t>有安全之防滑梯面。</a:t>
            </a:r>
          </a:p>
          <a:p>
            <a:pPr marL="342900" indent="-342900">
              <a:lnSpc>
                <a:spcPct val="160000"/>
              </a:lnSpc>
              <a:buFont typeface="+mj-lt"/>
              <a:buAutoNum type="arabicPeriod"/>
            </a:pPr>
            <a:r>
              <a:rPr lang="zh-TW" altLang="en-US" dirty="0">
                <a:solidFill>
                  <a:schemeClr val="tx1">
                    <a:lumMod val="85000"/>
                    <a:lumOff val="15000"/>
                  </a:schemeClr>
                </a:solidFill>
              </a:rPr>
              <a:t>雇主不得使勞工以合梯當作二工作面之上下設備使用，並應禁止勞工站立於頂板作業。</a:t>
            </a:r>
          </a:p>
        </p:txBody>
      </p:sp>
      <p:cxnSp>
        <p:nvCxnSpPr>
          <p:cNvPr id="8" name="直線接點 7">
            <a:extLst>
              <a:ext uri="{FF2B5EF4-FFF2-40B4-BE49-F238E27FC236}">
                <a16:creationId xmlns:a16="http://schemas.microsoft.com/office/drawing/2014/main" id="{9A3031C5-186E-44F2-983F-F1A163969C67}"/>
              </a:ext>
            </a:extLst>
          </p:cNvPr>
          <p:cNvCxnSpPr>
            <a:cxnSpLocks/>
          </p:cNvCxnSpPr>
          <p:nvPr/>
        </p:nvCxnSpPr>
        <p:spPr>
          <a:xfrm>
            <a:off x="1378858" y="1291771"/>
            <a:ext cx="4363574"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516146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2B3F2-7E1B-4F19-B7CD-BB86357BD062}"/>
              </a:ext>
            </a:extLst>
          </p:cNvPr>
          <p:cNvSpPr>
            <a:spLocks noGrp="1"/>
          </p:cNvSpPr>
          <p:nvPr>
            <p:ph type="title"/>
          </p:nvPr>
        </p:nvSpPr>
        <p:spPr/>
        <p:txBody>
          <a:bodyPr/>
          <a:lstStyle/>
          <a:p>
            <a:r>
              <a:rPr lang="zh-TW" altLang="en-US" dirty="0"/>
              <a:t>作業墜落預防措施</a:t>
            </a:r>
          </a:p>
        </p:txBody>
      </p:sp>
      <p:sp>
        <p:nvSpPr>
          <p:cNvPr id="6" name="文字版面配置區 5"/>
          <p:cNvSpPr>
            <a:spLocks noGrp="1"/>
          </p:cNvSpPr>
          <p:nvPr>
            <p:ph type="body" sz="quarter" idx="3"/>
          </p:nvPr>
        </p:nvSpPr>
        <p:spPr/>
        <p:txBody>
          <a:bodyPr/>
          <a:lstStyle/>
          <a:p>
            <a:r>
              <a:rPr lang="zh-TW" altLang="en-US" b="1" dirty="0">
                <a:latin typeface="微軟正黑體" panose="020B0604030504040204" pitchFamily="34" charset="-120"/>
                <a:ea typeface="微軟正黑體" panose="020B0604030504040204" pitchFamily="34" charset="-120"/>
              </a:rPr>
              <a:t>職業安全衛生設施規則</a:t>
            </a:r>
            <a:r>
              <a:rPr lang="en-US" altLang="zh-TW" b="1" dirty="0">
                <a:latin typeface="微軟正黑體" panose="020B0604030504040204" pitchFamily="34" charset="-120"/>
                <a:ea typeface="微軟正黑體" panose="020B0604030504040204" pitchFamily="34" charset="-120"/>
              </a:rPr>
              <a:t>§230</a:t>
            </a:r>
            <a:endParaRPr lang="zh-TW" altLang="en-US" b="1" dirty="0">
              <a:latin typeface="微軟正黑體" panose="020B0604030504040204" pitchFamily="34" charset="-120"/>
              <a:ea typeface="微軟正黑體" panose="020B0604030504040204" pitchFamily="34" charset="-120"/>
            </a:endParaRPr>
          </a:p>
        </p:txBody>
      </p:sp>
      <p:sp>
        <p:nvSpPr>
          <p:cNvPr id="7" name="內容版面配置區 6"/>
          <p:cNvSpPr>
            <a:spLocks noGrp="1"/>
          </p:cNvSpPr>
          <p:nvPr>
            <p:ph sz="quarter" idx="4"/>
          </p:nvPr>
        </p:nvSpPr>
        <p:spPr>
          <a:xfrm>
            <a:off x="6126480" y="2507549"/>
            <a:ext cx="4828032" cy="4180633"/>
          </a:xfrm>
        </p:spPr>
        <p:txBody>
          <a:bodyPr>
            <a:normAutofit fontScale="92500"/>
          </a:bodyPr>
          <a:lstStyle/>
          <a:p>
            <a:pPr marL="342900" indent="-342900">
              <a:buFont typeface="+mj-lt"/>
              <a:buAutoNum type="arabicPeriod"/>
            </a:pPr>
            <a:r>
              <a:rPr lang="zh-TW" altLang="en-US" dirty="0"/>
              <a:t>雇主對於使用之合梯，應符合下列規定：</a:t>
            </a:r>
          </a:p>
          <a:p>
            <a:pPr marL="617220" lvl="1" indent="-342900">
              <a:lnSpc>
                <a:spcPct val="150000"/>
              </a:lnSpc>
              <a:buFont typeface="+mj-ea"/>
              <a:buAutoNum type="ea1ChtPeriod"/>
            </a:pPr>
            <a:r>
              <a:rPr lang="zh-TW" altLang="en-US" sz="1800" dirty="0"/>
              <a:t>具有堅固之構造。</a:t>
            </a:r>
            <a:endParaRPr lang="en-US" altLang="zh-TW" sz="1800" dirty="0"/>
          </a:p>
          <a:p>
            <a:pPr marL="617220" lvl="1" indent="-342900">
              <a:lnSpc>
                <a:spcPct val="150000"/>
              </a:lnSpc>
              <a:buFont typeface="+mj-ea"/>
              <a:buAutoNum type="ea1ChtPeriod"/>
            </a:pPr>
            <a:r>
              <a:rPr lang="zh-TW" altLang="en-US" sz="1800" dirty="0"/>
              <a:t>其材質不得有顯著之損傷、腐蝕等。</a:t>
            </a:r>
            <a:endParaRPr lang="en-US" altLang="zh-TW" sz="1800" dirty="0"/>
          </a:p>
          <a:p>
            <a:pPr marL="617220" lvl="1" indent="-342900">
              <a:lnSpc>
                <a:spcPct val="150000"/>
              </a:lnSpc>
              <a:buFont typeface="+mj-ea"/>
              <a:buAutoNum type="ea1ChtPeriod"/>
            </a:pPr>
            <a:r>
              <a:rPr lang="zh-TW" altLang="en-US" sz="1800" dirty="0"/>
              <a:t>梯腳與地面之角度應</a:t>
            </a:r>
            <a:r>
              <a:rPr lang="en-US" altLang="zh-TW" sz="1800" b="1" dirty="0">
                <a:solidFill>
                  <a:srgbClr val="FF6699"/>
                </a:solidFill>
              </a:rPr>
              <a:t>75</a:t>
            </a:r>
            <a:r>
              <a:rPr lang="zh-TW" altLang="en-US" sz="1800" dirty="0"/>
              <a:t>度以內，且兩梯腳間有金屬等硬質繫材扣牢，腳部有防滑絕緣腳座套。</a:t>
            </a:r>
            <a:endParaRPr lang="en-US" altLang="zh-TW" sz="1800" dirty="0"/>
          </a:p>
          <a:p>
            <a:pPr marL="617220" lvl="1" indent="-342900">
              <a:lnSpc>
                <a:spcPct val="150000"/>
              </a:lnSpc>
              <a:buFont typeface="+mj-ea"/>
              <a:buAutoNum type="ea1ChtPeriod"/>
            </a:pPr>
            <a:r>
              <a:rPr lang="zh-TW" altLang="en-US" sz="1800" dirty="0"/>
              <a:t>有安全之防滑梯面。</a:t>
            </a:r>
          </a:p>
          <a:p>
            <a:pPr marL="342900" indent="-342900">
              <a:lnSpc>
                <a:spcPct val="160000"/>
              </a:lnSpc>
              <a:buFont typeface="+mj-lt"/>
              <a:buAutoNum type="arabicPeriod"/>
            </a:pPr>
            <a:r>
              <a:rPr lang="zh-TW" altLang="en-US" dirty="0">
                <a:solidFill>
                  <a:schemeClr val="tx1">
                    <a:lumMod val="85000"/>
                    <a:lumOff val="15000"/>
                  </a:schemeClr>
                </a:solidFill>
              </a:rPr>
              <a:t>雇主不得使勞工以合梯當作二工作面之上下設備使用，並應禁止勞工站立於頂板作業。</a:t>
            </a:r>
          </a:p>
        </p:txBody>
      </p:sp>
      <p:pic>
        <p:nvPicPr>
          <p:cNvPr id="1026" name="Picture 2" descr="https://pcm.trplus.com.tw/650x650/sys-master/productImages/he3/h97/11019301224478/000000000000312540-gallery-01-20220621145021567.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t="8706" r="12371"/>
          <a:stretch/>
        </p:blipFill>
        <p:spPr bwMode="auto">
          <a:xfrm>
            <a:off x="119144" y="1567543"/>
            <a:ext cx="5425313" cy="5652248"/>
          </a:xfrm>
          <a:prstGeom prst="rect">
            <a:avLst/>
          </a:prstGeom>
          <a:noFill/>
          <a:extLst>
            <a:ext uri="{909E8E84-426E-40DD-AFC4-6F175D3DCCD1}">
              <a14:hiddenFill xmlns:a14="http://schemas.microsoft.com/office/drawing/2010/main">
                <a:solidFill>
                  <a:srgbClr val="FFFFFF"/>
                </a:solidFill>
              </a14:hiddenFill>
            </a:ext>
          </a:extLst>
        </p:spPr>
      </p:pic>
      <p:sp>
        <p:nvSpPr>
          <p:cNvPr id="9" name="橢圓 8"/>
          <p:cNvSpPr/>
          <p:nvPr/>
        </p:nvSpPr>
        <p:spPr>
          <a:xfrm rot="453787">
            <a:off x="3238876" y="3331028"/>
            <a:ext cx="979714" cy="431075"/>
          </a:xfrm>
          <a:prstGeom prst="ellipse">
            <a:avLst/>
          </a:prstGeom>
          <a:no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接點 10"/>
          <p:cNvCxnSpPr/>
          <p:nvPr/>
        </p:nvCxnSpPr>
        <p:spPr>
          <a:xfrm flipV="1">
            <a:off x="2063931" y="5878286"/>
            <a:ext cx="3043646" cy="809896"/>
          </a:xfrm>
          <a:prstGeom prst="line">
            <a:avLst/>
          </a:prstGeom>
          <a:ln w="38100">
            <a:solidFill>
              <a:srgbClr val="FF6699"/>
            </a:solidFill>
          </a:ln>
        </p:spPr>
        <p:style>
          <a:lnRef idx="1">
            <a:schemeClr val="accent1"/>
          </a:lnRef>
          <a:fillRef idx="0">
            <a:schemeClr val="accent1"/>
          </a:fillRef>
          <a:effectRef idx="0">
            <a:schemeClr val="accent1"/>
          </a:effectRef>
          <a:fontRef idx="minor">
            <a:schemeClr val="tx1"/>
          </a:fontRef>
        </p:style>
      </p:cxnSp>
      <p:sp>
        <p:nvSpPr>
          <p:cNvPr id="12" name="弧形 11"/>
          <p:cNvSpPr/>
          <p:nvPr/>
        </p:nvSpPr>
        <p:spPr>
          <a:xfrm>
            <a:off x="2482375" y="5938156"/>
            <a:ext cx="762001" cy="750026"/>
          </a:xfrm>
          <a:prstGeom prst="arc">
            <a:avLst/>
          </a:prstGeom>
          <a:ln w="38100">
            <a:solidFill>
              <a:srgbClr val="FF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b="1">
              <a:solidFill>
                <a:srgbClr val="FF6699"/>
              </a:solidFill>
            </a:endParaRPr>
          </a:p>
        </p:txBody>
      </p:sp>
      <p:sp>
        <p:nvSpPr>
          <p:cNvPr id="13" name="文字方塊 12"/>
          <p:cNvSpPr txBox="1"/>
          <p:nvPr/>
        </p:nvSpPr>
        <p:spPr>
          <a:xfrm>
            <a:off x="3183391" y="5913902"/>
            <a:ext cx="554960" cy="369332"/>
          </a:xfrm>
          <a:prstGeom prst="rect">
            <a:avLst/>
          </a:prstGeom>
          <a:noFill/>
          <a:ln>
            <a:noFill/>
          </a:ln>
        </p:spPr>
        <p:txBody>
          <a:bodyPr wrap="none" rtlCol="0">
            <a:spAutoFit/>
          </a:bodyPr>
          <a:lstStyle/>
          <a:p>
            <a:r>
              <a:rPr lang="en-US" altLang="zh-TW" b="1" dirty="0">
                <a:solidFill>
                  <a:srgbClr val="FF6699"/>
                </a:solidFill>
                <a:latin typeface="微軟正黑體" panose="020B0604030504040204" pitchFamily="34" charset="-120"/>
                <a:ea typeface="微軟正黑體" panose="020B0604030504040204" pitchFamily="34" charset="-120"/>
              </a:rPr>
              <a:t>75°</a:t>
            </a:r>
            <a:endParaRPr lang="zh-TW" altLang="en-US" b="1" dirty="0">
              <a:solidFill>
                <a:srgbClr val="FF6699"/>
              </a:solidFill>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84B1F6F4-2CA7-4045-9425-88A395C3735F}"/>
              </a:ext>
            </a:extLst>
          </p:cNvPr>
          <p:cNvCxnSpPr>
            <a:cxnSpLocks/>
          </p:cNvCxnSpPr>
          <p:nvPr/>
        </p:nvCxnSpPr>
        <p:spPr>
          <a:xfrm>
            <a:off x="1378858" y="1291771"/>
            <a:ext cx="4363574"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974616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接點 10"/>
          <p:cNvCxnSpPr/>
          <p:nvPr/>
        </p:nvCxnSpPr>
        <p:spPr>
          <a:xfrm flipV="1">
            <a:off x="6108192" y="4833257"/>
            <a:ext cx="4980722" cy="15530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1EA2B3F2-7E1B-4F19-B7CD-BB86357BD062}"/>
              </a:ext>
            </a:extLst>
          </p:cNvPr>
          <p:cNvSpPr>
            <a:spLocks noGrp="1"/>
          </p:cNvSpPr>
          <p:nvPr>
            <p:ph type="title"/>
          </p:nvPr>
        </p:nvSpPr>
        <p:spPr/>
        <p:txBody>
          <a:bodyPr/>
          <a:lstStyle/>
          <a:p>
            <a:r>
              <a:rPr lang="zh-TW" altLang="en-US" dirty="0"/>
              <a:t>作業墜落預防措施</a:t>
            </a:r>
          </a:p>
        </p:txBody>
      </p:sp>
      <p:sp>
        <p:nvSpPr>
          <p:cNvPr id="4" name="文字版面配置區 3"/>
          <p:cNvSpPr>
            <a:spLocks noGrp="1"/>
          </p:cNvSpPr>
          <p:nvPr>
            <p:ph type="body" idx="1"/>
          </p:nvPr>
        </p:nvSpPr>
        <p:spPr/>
        <p:txBody>
          <a:bodyPr/>
          <a:lstStyle/>
          <a:p>
            <a:r>
              <a:rPr lang="zh-TW" altLang="en-US" b="1" dirty="0"/>
              <a:t>職業安全衛生設施規則</a:t>
            </a:r>
            <a:r>
              <a:rPr lang="en-US" altLang="zh-TW" b="1" dirty="0"/>
              <a:t>§229</a:t>
            </a:r>
            <a:endParaRPr lang="zh-TW" altLang="en-US" b="1" dirty="0"/>
          </a:p>
        </p:txBody>
      </p:sp>
      <p:sp>
        <p:nvSpPr>
          <p:cNvPr id="5" name="內容版面配置區 4"/>
          <p:cNvSpPr>
            <a:spLocks noGrp="1"/>
          </p:cNvSpPr>
          <p:nvPr>
            <p:ph sz="half" idx="2"/>
          </p:nvPr>
        </p:nvSpPr>
        <p:spPr/>
        <p:txBody>
          <a:bodyPr/>
          <a:lstStyle/>
          <a:p>
            <a:pPr marL="0" indent="0">
              <a:buNone/>
            </a:pPr>
            <a:r>
              <a:rPr lang="zh-TW" altLang="en-US" dirty="0"/>
              <a:t>雇主對於使用之移動梯，應符合下列之規定：</a:t>
            </a:r>
          </a:p>
          <a:p>
            <a:pPr marL="342900" indent="-342900">
              <a:buFont typeface="+mj-lt"/>
              <a:buAutoNum type="arabicPeriod"/>
            </a:pPr>
            <a:r>
              <a:rPr lang="zh-TW" altLang="en-US" dirty="0"/>
              <a:t>具有堅固之構造。</a:t>
            </a:r>
          </a:p>
          <a:p>
            <a:pPr marL="342900" indent="-342900">
              <a:buFont typeface="+mj-lt"/>
              <a:buAutoNum type="arabicPeriod"/>
            </a:pPr>
            <a:r>
              <a:rPr lang="zh-TW" altLang="en-US" dirty="0"/>
              <a:t>其材質不得有顯著之損傷、腐蝕等現象。</a:t>
            </a:r>
          </a:p>
          <a:p>
            <a:pPr marL="342900" indent="-342900">
              <a:buFont typeface="+mj-lt"/>
              <a:buAutoNum type="arabicPeriod"/>
            </a:pPr>
            <a:r>
              <a:rPr lang="zh-TW" altLang="en-US" dirty="0"/>
              <a:t>寬度應在</a:t>
            </a:r>
            <a:r>
              <a:rPr lang="en-US" altLang="zh-TW" b="1" dirty="0">
                <a:solidFill>
                  <a:srgbClr val="FF6699"/>
                </a:solidFill>
              </a:rPr>
              <a:t>30</a:t>
            </a:r>
            <a:r>
              <a:rPr lang="zh-TW" altLang="en-US" dirty="0"/>
              <a:t>公分以上。</a:t>
            </a:r>
          </a:p>
          <a:p>
            <a:pPr marL="342900" indent="-342900">
              <a:buFont typeface="+mj-lt"/>
              <a:buAutoNum type="arabicPeriod"/>
            </a:pPr>
            <a:r>
              <a:rPr lang="zh-TW" altLang="en-US" dirty="0"/>
              <a:t>應採取防止滑溜或其他防止轉動之必要措施。</a:t>
            </a:r>
          </a:p>
        </p:txBody>
      </p:sp>
      <p:pic>
        <p:nvPicPr>
          <p:cNvPr id="9" name="圖片 8"/>
          <p:cNvPicPr>
            <a:picLocks noChangeAspect="1"/>
          </p:cNvPicPr>
          <p:nvPr/>
        </p:nvPicPr>
        <p:blipFill rotWithShape="1">
          <a:blip r:embed="rId2">
            <a:extLst>
              <a:ext uri="{BEBA8EAE-BF5A-486C-A8C5-ECC9F3942E4B}">
                <a14:imgProps xmlns:a14="http://schemas.microsoft.com/office/drawing/2010/main">
                  <a14:imgLayer r:embed="rId3">
                    <a14:imgEffect>
                      <a14:backgroundRemoval t="3795" b="98438" l="9816" r="89724"/>
                    </a14:imgEffect>
                  </a14:imgLayer>
                </a14:imgProps>
              </a:ext>
            </a:extLst>
          </a:blip>
          <a:srcRect l="28745" t="5932" r="31668" b="10638"/>
          <a:stretch/>
        </p:blipFill>
        <p:spPr>
          <a:xfrm>
            <a:off x="7024914" y="365760"/>
            <a:ext cx="4151086" cy="6011324"/>
          </a:xfrm>
          <a:prstGeom prst="rect">
            <a:avLst/>
          </a:prstGeom>
        </p:spPr>
      </p:pic>
      <p:cxnSp>
        <p:nvCxnSpPr>
          <p:cNvPr id="14" name="直線接點 13"/>
          <p:cNvCxnSpPr/>
          <p:nvPr/>
        </p:nvCxnSpPr>
        <p:spPr>
          <a:xfrm flipH="1" flipV="1">
            <a:off x="8598553" y="5707742"/>
            <a:ext cx="1567543" cy="928915"/>
          </a:xfrm>
          <a:prstGeom prst="line">
            <a:avLst/>
          </a:prstGeom>
          <a:ln w="38100">
            <a:solidFill>
              <a:srgbClr val="FF6699"/>
            </a:solidFill>
          </a:ln>
        </p:spPr>
        <p:style>
          <a:lnRef idx="1">
            <a:schemeClr val="accent1"/>
          </a:lnRef>
          <a:fillRef idx="0">
            <a:schemeClr val="accent1"/>
          </a:fillRef>
          <a:effectRef idx="0">
            <a:schemeClr val="accent1"/>
          </a:effectRef>
          <a:fontRef idx="minor">
            <a:schemeClr val="tx1"/>
          </a:fontRef>
        </p:style>
      </p:cxnSp>
      <p:sp>
        <p:nvSpPr>
          <p:cNvPr id="17" name="弧形 16"/>
          <p:cNvSpPr/>
          <p:nvPr/>
        </p:nvSpPr>
        <p:spPr>
          <a:xfrm>
            <a:off x="9019466" y="5533570"/>
            <a:ext cx="725715" cy="638629"/>
          </a:xfrm>
          <a:prstGeom prst="arc">
            <a:avLst>
              <a:gd name="adj1" fmla="val 10354119"/>
              <a:gd name="adj2" fmla="val 16511665"/>
            </a:avLst>
          </a:prstGeom>
          <a:ln w="38100">
            <a:solidFill>
              <a:srgbClr val="FF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8" name="文字方塊 17"/>
          <p:cNvSpPr txBox="1"/>
          <p:nvPr/>
        </p:nvSpPr>
        <p:spPr>
          <a:xfrm>
            <a:off x="9019466" y="5668218"/>
            <a:ext cx="554960" cy="369332"/>
          </a:xfrm>
          <a:prstGeom prst="rect">
            <a:avLst/>
          </a:prstGeom>
          <a:noFill/>
          <a:ln>
            <a:noFill/>
          </a:ln>
        </p:spPr>
        <p:txBody>
          <a:bodyPr wrap="none" rtlCol="0">
            <a:spAutoFit/>
          </a:bodyPr>
          <a:lstStyle/>
          <a:p>
            <a:r>
              <a:rPr lang="en-US" altLang="zh-TW" b="1" dirty="0">
                <a:solidFill>
                  <a:srgbClr val="FF6699"/>
                </a:solidFill>
                <a:latin typeface="微軟正黑體" panose="020B0604030504040204" pitchFamily="34" charset="-120"/>
                <a:ea typeface="微軟正黑體" panose="020B0604030504040204" pitchFamily="34" charset="-120"/>
              </a:rPr>
              <a:t>75°</a:t>
            </a:r>
            <a:endParaRPr lang="zh-TW" altLang="en-US" b="1" dirty="0">
              <a:solidFill>
                <a:srgbClr val="FF6699"/>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7772400" y="241300"/>
            <a:ext cx="101600" cy="317500"/>
          </a:xfrm>
          <a:prstGeom prst="line">
            <a:avLst/>
          </a:prstGeom>
          <a:ln w="38100">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8480697" y="115389"/>
            <a:ext cx="101600" cy="317500"/>
          </a:xfrm>
          <a:prstGeom prst="line">
            <a:avLst/>
          </a:prstGeom>
          <a:ln w="38100">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7823200" y="218967"/>
            <a:ext cx="708297" cy="181083"/>
          </a:xfrm>
          <a:prstGeom prst="line">
            <a:avLst/>
          </a:prstGeom>
          <a:ln w="38100">
            <a:solidFill>
              <a:srgbClr val="FF6699"/>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flipV="1">
            <a:off x="7354888" y="800026"/>
            <a:ext cx="417512" cy="153216"/>
          </a:xfrm>
          <a:prstGeom prst="line">
            <a:avLst/>
          </a:prstGeom>
          <a:ln w="38100">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flipV="1">
            <a:off x="7630318" y="1656283"/>
            <a:ext cx="413545" cy="151651"/>
          </a:xfrm>
          <a:prstGeom prst="line">
            <a:avLst/>
          </a:prstGeom>
          <a:ln w="38100">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7563644" y="885779"/>
            <a:ext cx="310356" cy="859925"/>
          </a:xfrm>
          <a:prstGeom prst="line">
            <a:avLst/>
          </a:prstGeom>
          <a:ln w="38100">
            <a:solidFill>
              <a:srgbClr val="FF6699"/>
            </a:solidFill>
            <a:prstDash val="sysDot"/>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6246606" y="1218897"/>
            <a:ext cx="1441420" cy="369332"/>
          </a:xfrm>
          <a:prstGeom prst="rect">
            <a:avLst/>
          </a:prstGeom>
          <a:noFill/>
          <a:ln>
            <a:noFill/>
          </a:ln>
        </p:spPr>
        <p:txBody>
          <a:bodyPr wrap="none" rtlCol="0">
            <a:spAutoFit/>
          </a:bodyPr>
          <a:lstStyle/>
          <a:p>
            <a:r>
              <a:rPr lang="en-US" altLang="zh-TW" b="1" dirty="0">
                <a:solidFill>
                  <a:srgbClr val="FF6699"/>
                </a:solidFill>
                <a:latin typeface="微軟正黑體" panose="020B0604030504040204" pitchFamily="34" charset="-120"/>
                <a:ea typeface="微軟正黑體" panose="020B0604030504040204" pitchFamily="34" charset="-120"/>
              </a:rPr>
              <a:t>60~100 cm</a:t>
            </a:r>
            <a:endParaRPr lang="zh-TW" altLang="en-US" b="1" dirty="0">
              <a:solidFill>
                <a:srgbClr val="FF6699"/>
              </a:solidFill>
              <a:latin typeface="微軟正黑體" panose="020B0604030504040204" pitchFamily="34" charset="-120"/>
              <a:ea typeface="微軟正黑體" panose="020B0604030504040204" pitchFamily="34" charset="-120"/>
            </a:endParaRPr>
          </a:p>
        </p:txBody>
      </p:sp>
      <p:sp>
        <p:nvSpPr>
          <p:cNvPr id="36" name="文字方塊 35"/>
          <p:cNvSpPr txBox="1"/>
          <p:nvPr/>
        </p:nvSpPr>
        <p:spPr>
          <a:xfrm>
            <a:off x="8546267" y="64482"/>
            <a:ext cx="854721" cy="369332"/>
          </a:xfrm>
          <a:prstGeom prst="rect">
            <a:avLst/>
          </a:prstGeom>
          <a:noFill/>
          <a:ln>
            <a:noFill/>
          </a:ln>
        </p:spPr>
        <p:txBody>
          <a:bodyPr wrap="none" rtlCol="0">
            <a:spAutoFit/>
          </a:bodyPr>
          <a:lstStyle/>
          <a:p>
            <a:r>
              <a:rPr lang="en-US" altLang="zh-TW" b="1" dirty="0">
                <a:solidFill>
                  <a:srgbClr val="FF6699"/>
                </a:solidFill>
                <a:latin typeface="微軟正黑體" panose="020B0604030504040204" pitchFamily="34" charset="-120"/>
                <a:ea typeface="微軟正黑體" panose="020B0604030504040204" pitchFamily="34" charset="-120"/>
              </a:rPr>
              <a:t>30 cm</a:t>
            </a:r>
            <a:endParaRPr lang="zh-TW" altLang="en-US" b="1" dirty="0">
              <a:solidFill>
                <a:srgbClr val="FF6699"/>
              </a:solidFill>
              <a:latin typeface="微軟正黑體" panose="020B0604030504040204" pitchFamily="34" charset="-120"/>
              <a:ea typeface="微軟正黑體" panose="020B0604030504040204" pitchFamily="34" charset="-120"/>
            </a:endParaRPr>
          </a:p>
        </p:txBody>
      </p:sp>
      <p:sp>
        <p:nvSpPr>
          <p:cNvPr id="19" name="橢圓 18">
            <a:extLst>
              <a:ext uri="{FF2B5EF4-FFF2-40B4-BE49-F238E27FC236}">
                <a16:creationId xmlns:a16="http://schemas.microsoft.com/office/drawing/2014/main" id="{93C9E0B6-A936-4C59-98EF-C9B6D35CA3CE}"/>
              </a:ext>
            </a:extLst>
          </p:cNvPr>
          <p:cNvSpPr/>
          <p:nvPr/>
        </p:nvSpPr>
        <p:spPr>
          <a:xfrm rot="20658756">
            <a:off x="7963684" y="1380457"/>
            <a:ext cx="1287627" cy="672234"/>
          </a:xfrm>
          <a:prstGeom prst="ellipse">
            <a:avLst/>
          </a:prstGeom>
          <a:no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 name="直線接點 22">
            <a:extLst>
              <a:ext uri="{FF2B5EF4-FFF2-40B4-BE49-F238E27FC236}">
                <a16:creationId xmlns:a16="http://schemas.microsoft.com/office/drawing/2014/main" id="{361A4E85-F6FE-44FD-A2B8-11950B4CB778}"/>
              </a:ext>
            </a:extLst>
          </p:cNvPr>
          <p:cNvCxnSpPr>
            <a:cxnSpLocks/>
          </p:cNvCxnSpPr>
          <p:nvPr/>
        </p:nvCxnSpPr>
        <p:spPr>
          <a:xfrm>
            <a:off x="1378858" y="1291771"/>
            <a:ext cx="4363574"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45386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a:extLst>
              <a:ext uri="{FF2B5EF4-FFF2-40B4-BE49-F238E27FC236}">
                <a16:creationId xmlns:a16="http://schemas.microsoft.com/office/drawing/2014/main" id="{5AC3B04B-C64A-2011-5469-528E0E3C2678}"/>
              </a:ext>
            </a:extLst>
          </p:cNvPr>
          <p:cNvSpPr>
            <a:spLocks noGrp="1"/>
          </p:cNvSpPr>
          <p:nvPr>
            <p:ph type="title"/>
          </p:nvPr>
        </p:nvSpPr>
        <p:spPr/>
        <p:txBody>
          <a:bodyPr/>
          <a:lstStyle/>
          <a:p>
            <a:r>
              <a:rPr lang="zh-TW" altLang="en-US" dirty="0"/>
              <a:t>勞動部職業安全衛生署宣導影片</a:t>
            </a:r>
          </a:p>
        </p:txBody>
      </p:sp>
      <p:sp>
        <p:nvSpPr>
          <p:cNvPr id="11" name="文字版面配置區 10">
            <a:extLst>
              <a:ext uri="{FF2B5EF4-FFF2-40B4-BE49-F238E27FC236}">
                <a16:creationId xmlns:a16="http://schemas.microsoft.com/office/drawing/2014/main" id="{39CC4EEA-6B19-C889-3ECE-6967947761FB}"/>
              </a:ext>
            </a:extLst>
          </p:cNvPr>
          <p:cNvSpPr>
            <a:spLocks noGrp="1"/>
          </p:cNvSpPr>
          <p:nvPr>
            <p:ph type="body" idx="1"/>
          </p:nvPr>
        </p:nvSpPr>
        <p:spPr/>
        <p:txBody>
          <a:bodyPr/>
          <a:lstStyle/>
          <a:p>
            <a:r>
              <a:rPr lang="zh-TW" altLang="en-US" dirty="0"/>
              <a:t>移動梯作業危害預防</a:t>
            </a:r>
          </a:p>
        </p:txBody>
      </p:sp>
      <p:pic>
        <p:nvPicPr>
          <p:cNvPr id="8" name="內容版面配置區 7">
            <a:hlinkClick r:id="rId2"/>
            <a:extLst>
              <a:ext uri="{FF2B5EF4-FFF2-40B4-BE49-F238E27FC236}">
                <a16:creationId xmlns:a16="http://schemas.microsoft.com/office/drawing/2014/main" id="{1D1DDF6D-2024-8F27-01DF-FA7F971C2AD5}"/>
              </a:ext>
            </a:extLst>
          </p:cNvPr>
          <p:cNvPicPr>
            <a:picLocks noGrp="1" noChangeAspect="1"/>
          </p:cNvPicPr>
          <p:nvPr>
            <p:ph sz="half" idx="2"/>
          </p:nvPr>
        </p:nvPicPr>
        <p:blipFill>
          <a:blip r:embed="rId3"/>
          <a:stretch>
            <a:fillRect/>
          </a:stretch>
        </p:blipFill>
        <p:spPr>
          <a:xfrm>
            <a:off x="1262063" y="3072785"/>
            <a:ext cx="4479925" cy="2534879"/>
          </a:xfrm>
        </p:spPr>
      </p:pic>
      <p:sp>
        <p:nvSpPr>
          <p:cNvPr id="12" name="文字版面配置區 11">
            <a:extLst>
              <a:ext uri="{FF2B5EF4-FFF2-40B4-BE49-F238E27FC236}">
                <a16:creationId xmlns:a16="http://schemas.microsoft.com/office/drawing/2014/main" id="{2CE1B490-7162-F4FE-41B5-B67A9FD1E618}"/>
              </a:ext>
            </a:extLst>
          </p:cNvPr>
          <p:cNvSpPr>
            <a:spLocks noGrp="1"/>
          </p:cNvSpPr>
          <p:nvPr>
            <p:ph type="body" sz="quarter" idx="3"/>
          </p:nvPr>
        </p:nvSpPr>
        <p:spPr/>
        <p:txBody>
          <a:bodyPr/>
          <a:lstStyle/>
          <a:p>
            <a:r>
              <a:rPr lang="zh-TW" altLang="en-US" b="1" dirty="0">
                <a:latin typeface="微軟正黑體" panose="020B0604030504040204" pitchFamily="34" charset="-120"/>
                <a:ea typeface="微軟正黑體" panose="020B0604030504040204" pitchFamily="34" charset="-120"/>
              </a:rPr>
              <a:t>合梯作業危害預防</a:t>
            </a:r>
          </a:p>
        </p:txBody>
      </p:sp>
      <p:pic>
        <p:nvPicPr>
          <p:cNvPr id="15" name="內容版面配置區 14">
            <a:hlinkClick r:id="rId4"/>
            <a:extLst>
              <a:ext uri="{FF2B5EF4-FFF2-40B4-BE49-F238E27FC236}">
                <a16:creationId xmlns:a16="http://schemas.microsoft.com/office/drawing/2014/main" id="{19D68960-E981-C5FC-DB8F-61B89E84F15B}"/>
              </a:ext>
            </a:extLst>
          </p:cNvPr>
          <p:cNvPicPr>
            <a:picLocks noGrp="1" noChangeAspect="1"/>
          </p:cNvPicPr>
          <p:nvPr>
            <p:ph sz="quarter" idx="4"/>
          </p:nvPr>
        </p:nvPicPr>
        <p:blipFill>
          <a:blip r:embed="rId5"/>
          <a:stretch>
            <a:fillRect/>
          </a:stretch>
        </p:blipFill>
        <p:spPr>
          <a:xfrm>
            <a:off x="6126163" y="3079800"/>
            <a:ext cx="4481512" cy="2520850"/>
          </a:xfrm>
        </p:spPr>
      </p:pic>
      <p:cxnSp>
        <p:nvCxnSpPr>
          <p:cNvPr id="7" name="直線接點 6">
            <a:extLst>
              <a:ext uri="{FF2B5EF4-FFF2-40B4-BE49-F238E27FC236}">
                <a16:creationId xmlns:a16="http://schemas.microsoft.com/office/drawing/2014/main" id="{1ACFED1F-680D-4B10-AC9F-E36855B7C4FA}"/>
              </a:ext>
            </a:extLst>
          </p:cNvPr>
          <p:cNvCxnSpPr>
            <a:cxnSpLocks/>
          </p:cNvCxnSpPr>
          <p:nvPr/>
        </p:nvCxnSpPr>
        <p:spPr>
          <a:xfrm>
            <a:off x="1378858" y="1291771"/>
            <a:ext cx="7676652"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68236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918ECB-D2C7-454B-ABB2-0A867290C9E2}"/>
              </a:ext>
            </a:extLst>
          </p:cNvPr>
          <p:cNvSpPr>
            <a:spLocks noGrp="1"/>
          </p:cNvSpPr>
          <p:nvPr>
            <p:ph type="title"/>
          </p:nvPr>
        </p:nvSpPr>
        <p:spPr/>
        <p:txBody>
          <a:bodyPr/>
          <a:lstStyle/>
          <a:p>
            <a:r>
              <a:rPr lang="zh-TW" altLang="en-US" dirty="0"/>
              <a:t>感電意外事故</a:t>
            </a:r>
          </a:p>
        </p:txBody>
      </p:sp>
      <p:sp>
        <p:nvSpPr>
          <p:cNvPr id="3" name="內容版面配置區 2">
            <a:extLst>
              <a:ext uri="{FF2B5EF4-FFF2-40B4-BE49-F238E27FC236}">
                <a16:creationId xmlns:a16="http://schemas.microsoft.com/office/drawing/2014/main" id="{70BB96E9-DCD6-4A78-A2F3-43C8CEAD82B4}"/>
              </a:ext>
            </a:extLst>
          </p:cNvPr>
          <p:cNvSpPr>
            <a:spLocks noGrp="1"/>
          </p:cNvSpPr>
          <p:nvPr>
            <p:ph idx="1"/>
          </p:nvPr>
        </p:nvSpPr>
        <p:spPr/>
        <p:txBody>
          <a:bodyPr>
            <a:normAutofit/>
          </a:bodyPr>
          <a:lstStyle/>
          <a:p>
            <a:r>
              <a:rPr lang="en-US" altLang="zh-TW" sz="2400" dirty="0"/>
              <a:t>103</a:t>
            </a:r>
            <a:r>
              <a:rPr lang="zh-TW" altLang="en-US" sz="2400" dirty="0"/>
              <a:t>年，高雄師範大學張玉衡副教授抱其子到該校巡視更換電線工作時，誤觸配電錯誤而帶電的冷氣機外殼，遭電擊不治死 亡，其子受傷。事後家屬請求國賠，地院判決高師大應賠償</a:t>
            </a:r>
            <a:r>
              <a:rPr lang="en-US" altLang="zh-TW" sz="2400" dirty="0"/>
              <a:t>1,548</a:t>
            </a:r>
            <a:r>
              <a:rPr lang="zh-TW" altLang="en-US" sz="2400" dirty="0"/>
              <a:t>萬元。</a:t>
            </a:r>
          </a:p>
        </p:txBody>
      </p:sp>
      <p:pic>
        <p:nvPicPr>
          <p:cNvPr id="5" name="圖片 4">
            <a:extLst>
              <a:ext uri="{FF2B5EF4-FFF2-40B4-BE49-F238E27FC236}">
                <a16:creationId xmlns:a16="http://schemas.microsoft.com/office/drawing/2014/main" id="{B50AFABD-BC73-47CC-8E56-32141225BE50}"/>
              </a:ext>
            </a:extLst>
          </p:cNvPr>
          <p:cNvPicPr>
            <a:picLocks noChangeAspect="1"/>
          </p:cNvPicPr>
          <p:nvPr/>
        </p:nvPicPr>
        <p:blipFill>
          <a:blip r:embed="rId2"/>
          <a:stretch>
            <a:fillRect/>
          </a:stretch>
        </p:blipFill>
        <p:spPr>
          <a:xfrm>
            <a:off x="786173" y="3364024"/>
            <a:ext cx="4453484" cy="3073050"/>
          </a:xfrm>
          <a:prstGeom prst="rect">
            <a:avLst/>
          </a:prstGeom>
        </p:spPr>
      </p:pic>
      <p:pic>
        <p:nvPicPr>
          <p:cNvPr id="7" name="圖片 6">
            <a:extLst>
              <a:ext uri="{FF2B5EF4-FFF2-40B4-BE49-F238E27FC236}">
                <a16:creationId xmlns:a16="http://schemas.microsoft.com/office/drawing/2014/main" id="{819BAE41-841B-4F35-ACDA-8AA03D9049A6}"/>
              </a:ext>
            </a:extLst>
          </p:cNvPr>
          <p:cNvPicPr>
            <a:picLocks noChangeAspect="1"/>
          </p:cNvPicPr>
          <p:nvPr/>
        </p:nvPicPr>
        <p:blipFill>
          <a:blip r:embed="rId3"/>
          <a:stretch>
            <a:fillRect/>
          </a:stretch>
        </p:blipFill>
        <p:spPr>
          <a:xfrm>
            <a:off x="6096000" y="3364024"/>
            <a:ext cx="4369827" cy="3084290"/>
          </a:xfrm>
          <a:prstGeom prst="rect">
            <a:avLst/>
          </a:prstGeom>
        </p:spPr>
      </p:pic>
      <p:sp>
        <p:nvSpPr>
          <p:cNvPr id="8" name="文字方塊 7">
            <a:extLst>
              <a:ext uri="{FF2B5EF4-FFF2-40B4-BE49-F238E27FC236}">
                <a16:creationId xmlns:a16="http://schemas.microsoft.com/office/drawing/2014/main" id="{4A0F4576-C341-436A-B9B4-CDE426F5D502}"/>
              </a:ext>
            </a:extLst>
          </p:cNvPr>
          <p:cNvSpPr txBox="1"/>
          <p:nvPr/>
        </p:nvSpPr>
        <p:spPr>
          <a:xfrm>
            <a:off x="579202" y="6448314"/>
            <a:ext cx="6103256" cy="369332"/>
          </a:xfrm>
          <a:prstGeom prst="rect">
            <a:avLst/>
          </a:prstGeom>
          <a:noFill/>
        </p:spPr>
        <p:txBody>
          <a:bodyPr wrap="square">
            <a:spAutoFit/>
          </a:bodyPr>
          <a:lstStyle/>
          <a:p>
            <a:pPr algn="l"/>
            <a:r>
              <a:rPr lang="zh-TW" altLang="en-US" dirty="0">
                <a:latin typeface="微軟正黑體" panose="020B0604030504040204" pitchFamily="34" charset="-120"/>
                <a:ea typeface="微軟正黑體" panose="020B0604030504040204" pitchFamily="34" charset="-120"/>
              </a:rPr>
              <a:t>清潔打掃作業因手觸及裸露配線發生感電死亡</a:t>
            </a:r>
            <a:endParaRPr lang="zh-TW" altLang="en-US" b="0" i="0" dirty="0">
              <a:solidFill>
                <a:srgbClr val="000000"/>
              </a:solidFill>
              <a:effectLst/>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0E73F7CF-CDE4-4A47-9CB1-5F27770A4CAE}"/>
              </a:ext>
            </a:extLst>
          </p:cNvPr>
          <p:cNvSpPr txBox="1"/>
          <p:nvPr/>
        </p:nvSpPr>
        <p:spPr>
          <a:xfrm>
            <a:off x="6032056" y="6437074"/>
            <a:ext cx="6103256" cy="369332"/>
          </a:xfrm>
          <a:prstGeom prst="rect">
            <a:avLst/>
          </a:prstGeom>
          <a:noFill/>
        </p:spPr>
        <p:txBody>
          <a:bodyPr wrap="square">
            <a:spAutoFit/>
          </a:bodyPr>
          <a:lstStyle/>
          <a:p>
            <a:r>
              <a:rPr lang="en-US" altLang="zh-TW" dirty="0"/>
              <a:t>A</a:t>
            </a:r>
            <a:r>
              <a:rPr lang="zh-TW" altLang="en-US" dirty="0">
                <a:latin typeface="微軟正黑體" panose="020B0604030504040204" pitchFamily="34" charset="-120"/>
                <a:ea typeface="微軟正黑體" panose="020B0604030504040204" pitchFamily="34" charset="-120"/>
              </a:rPr>
              <a:t>字梯高處作業，接觸裸露電源線電擊墜地死亡</a:t>
            </a:r>
          </a:p>
        </p:txBody>
      </p:sp>
      <p:cxnSp>
        <p:nvCxnSpPr>
          <p:cNvPr id="9" name="直線接點 8">
            <a:extLst>
              <a:ext uri="{FF2B5EF4-FFF2-40B4-BE49-F238E27FC236}">
                <a16:creationId xmlns:a16="http://schemas.microsoft.com/office/drawing/2014/main" id="{F172CEA2-755B-4498-A0CB-25605FFC2055}"/>
              </a:ext>
            </a:extLst>
          </p:cNvPr>
          <p:cNvCxnSpPr>
            <a:cxnSpLocks/>
          </p:cNvCxnSpPr>
          <p:nvPr/>
        </p:nvCxnSpPr>
        <p:spPr>
          <a:xfrm>
            <a:off x="1378858" y="1291771"/>
            <a:ext cx="3311129"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86969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hlinkClick r:id="rId2"/>
            <a:extLst>
              <a:ext uri="{FF2B5EF4-FFF2-40B4-BE49-F238E27FC236}">
                <a16:creationId xmlns:a16="http://schemas.microsoft.com/office/drawing/2014/main" id="{D689AC86-8091-4C2E-A130-2FF453958F59}"/>
              </a:ext>
            </a:extLst>
          </p:cNvPr>
          <p:cNvPicPr>
            <a:picLocks noChangeAspect="1"/>
          </p:cNvPicPr>
          <p:nvPr/>
        </p:nvPicPr>
        <p:blipFill>
          <a:blip r:embed="rId3"/>
          <a:stretch>
            <a:fillRect/>
          </a:stretch>
        </p:blipFill>
        <p:spPr>
          <a:xfrm>
            <a:off x="428318" y="192096"/>
            <a:ext cx="4688749" cy="2661183"/>
          </a:xfrm>
          <a:prstGeom prst="rect">
            <a:avLst/>
          </a:prstGeom>
        </p:spPr>
      </p:pic>
      <p:pic>
        <p:nvPicPr>
          <p:cNvPr id="7" name="圖片 6">
            <a:hlinkClick r:id="rId4"/>
            <a:extLst>
              <a:ext uri="{FF2B5EF4-FFF2-40B4-BE49-F238E27FC236}">
                <a16:creationId xmlns:a16="http://schemas.microsoft.com/office/drawing/2014/main" id="{610B2203-75C6-4B7E-9BD0-92E4A8020A1E}"/>
              </a:ext>
            </a:extLst>
          </p:cNvPr>
          <p:cNvPicPr>
            <a:picLocks noChangeAspect="1"/>
          </p:cNvPicPr>
          <p:nvPr/>
        </p:nvPicPr>
        <p:blipFill>
          <a:blip r:embed="rId5"/>
          <a:stretch>
            <a:fillRect/>
          </a:stretch>
        </p:blipFill>
        <p:spPr>
          <a:xfrm>
            <a:off x="6096000" y="192097"/>
            <a:ext cx="4819510" cy="2661183"/>
          </a:xfrm>
          <a:prstGeom prst="rect">
            <a:avLst/>
          </a:prstGeom>
        </p:spPr>
      </p:pic>
      <p:sp>
        <p:nvSpPr>
          <p:cNvPr id="8" name="文字方塊 7">
            <a:extLst>
              <a:ext uri="{FF2B5EF4-FFF2-40B4-BE49-F238E27FC236}">
                <a16:creationId xmlns:a16="http://schemas.microsoft.com/office/drawing/2014/main" id="{D199508A-3C86-430A-8A18-E60004740B44}"/>
              </a:ext>
            </a:extLst>
          </p:cNvPr>
          <p:cNvSpPr txBox="1"/>
          <p:nvPr/>
        </p:nvSpPr>
        <p:spPr>
          <a:xfrm>
            <a:off x="428318" y="2832047"/>
            <a:ext cx="5290936" cy="646331"/>
          </a:xfrm>
          <a:prstGeom prst="rect">
            <a:avLst/>
          </a:prstGeom>
          <a:noFill/>
        </p:spPr>
        <p:txBody>
          <a:bodyPr wrap="square" rtlCol="0">
            <a:spAutoFit/>
          </a:bodyPr>
          <a:lstStyle/>
          <a:p>
            <a:pPr algn="l"/>
            <a:r>
              <a:rPr lang="en-US" altLang="zh-TW" i="0" dirty="0">
                <a:solidFill>
                  <a:srgbClr val="000000"/>
                </a:solidFill>
                <a:effectLst/>
                <a:latin typeface="微軟正黑體" panose="020B0604030504040204" pitchFamily="34" charset="-120"/>
                <a:ea typeface="微軟正黑體" panose="020B0604030504040204" pitchFamily="34" charset="-120"/>
              </a:rPr>
              <a:t>2021/09/29</a:t>
            </a:r>
          </a:p>
          <a:p>
            <a:r>
              <a:rPr lang="zh-TW" altLang="en-US" dirty="0">
                <a:solidFill>
                  <a:srgbClr val="2D2E2F"/>
                </a:solidFill>
                <a:effectLst/>
                <a:latin typeface="微軟正黑體" panose="020B0604030504040204" pitchFamily="34" charset="-120"/>
                <a:ea typeface="微軟正黑體" panose="020B0604030504040204" pitchFamily="34" charset="-120"/>
              </a:rPr>
              <a:t>工人換燈管沒戴手套 遭</a:t>
            </a:r>
            <a:r>
              <a:rPr lang="en-US" altLang="zh-TW" dirty="0">
                <a:solidFill>
                  <a:srgbClr val="2D2E2F"/>
                </a:solidFill>
                <a:effectLst/>
                <a:latin typeface="微軟正黑體" panose="020B0604030504040204" pitchFamily="34" charset="-120"/>
                <a:ea typeface="微軟正黑體" panose="020B0604030504040204" pitchFamily="34" charset="-120"/>
              </a:rPr>
              <a:t>220</a:t>
            </a:r>
            <a:r>
              <a:rPr lang="zh-TW" altLang="en-US" dirty="0">
                <a:solidFill>
                  <a:srgbClr val="2D2E2F"/>
                </a:solidFill>
                <a:effectLst/>
                <a:latin typeface="微軟正黑體" panose="020B0604030504040204" pitchFamily="34" charset="-120"/>
                <a:ea typeface="微軟正黑體" panose="020B0604030504040204" pitchFamily="34" charset="-120"/>
              </a:rPr>
              <a:t>伏特電擊亡</a:t>
            </a:r>
          </a:p>
        </p:txBody>
      </p:sp>
      <p:sp>
        <p:nvSpPr>
          <p:cNvPr id="10" name="文字方塊 9">
            <a:extLst>
              <a:ext uri="{FF2B5EF4-FFF2-40B4-BE49-F238E27FC236}">
                <a16:creationId xmlns:a16="http://schemas.microsoft.com/office/drawing/2014/main" id="{A66AB802-9F54-4427-9A3D-26FDA5F0688D}"/>
              </a:ext>
            </a:extLst>
          </p:cNvPr>
          <p:cNvSpPr txBox="1"/>
          <p:nvPr/>
        </p:nvSpPr>
        <p:spPr>
          <a:xfrm>
            <a:off x="6055698" y="2908121"/>
            <a:ext cx="5207388" cy="646331"/>
          </a:xfrm>
          <a:prstGeom prst="rect">
            <a:avLst/>
          </a:prstGeom>
          <a:noFill/>
        </p:spPr>
        <p:txBody>
          <a:bodyPr wrap="square">
            <a:spAutoFit/>
          </a:bodyPr>
          <a:lstStyle/>
          <a:p>
            <a:r>
              <a:rPr lang="en-US" altLang="zh-TW" dirty="0">
                <a:latin typeface="微軟正黑體" panose="020B0604030504040204" pitchFamily="34" charset="-120"/>
                <a:ea typeface="微軟正黑體" panose="020B0604030504040204" pitchFamily="34" charset="-120"/>
              </a:rPr>
              <a:t>2020/10/5 </a:t>
            </a:r>
          </a:p>
          <a:p>
            <a:r>
              <a:rPr lang="zh-TW" altLang="en-US" dirty="0">
                <a:latin typeface="微軟正黑體" panose="020B0604030504040204" pitchFamily="34" charset="-120"/>
                <a:ea typeface="微軟正黑體" panose="020B0604030504040204" pitchFamily="34" charset="-120"/>
              </a:rPr>
              <a:t>豪宅施工出意外！工人換燈泡沒防護遭電死</a:t>
            </a:r>
          </a:p>
        </p:txBody>
      </p:sp>
      <p:pic>
        <p:nvPicPr>
          <p:cNvPr id="12" name="圖片 11">
            <a:hlinkClick r:id="rId6"/>
            <a:extLst>
              <a:ext uri="{FF2B5EF4-FFF2-40B4-BE49-F238E27FC236}">
                <a16:creationId xmlns:a16="http://schemas.microsoft.com/office/drawing/2014/main" id="{724062C7-8CB8-4104-9C27-10BD781CF528}"/>
              </a:ext>
            </a:extLst>
          </p:cNvPr>
          <p:cNvPicPr>
            <a:picLocks noChangeAspect="1"/>
          </p:cNvPicPr>
          <p:nvPr/>
        </p:nvPicPr>
        <p:blipFill rotWithShape="1">
          <a:blip r:embed="rId7"/>
          <a:srcRect b="3083"/>
          <a:stretch/>
        </p:blipFill>
        <p:spPr>
          <a:xfrm>
            <a:off x="428318" y="3594433"/>
            <a:ext cx="4688749" cy="2577700"/>
          </a:xfrm>
          <a:prstGeom prst="rect">
            <a:avLst/>
          </a:prstGeom>
        </p:spPr>
      </p:pic>
      <p:sp>
        <p:nvSpPr>
          <p:cNvPr id="14" name="文字方塊 13">
            <a:extLst>
              <a:ext uri="{FF2B5EF4-FFF2-40B4-BE49-F238E27FC236}">
                <a16:creationId xmlns:a16="http://schemas.microsoft.com/office/drawing/2014/main" id="{92224189-ED5E-4BC7-86B6-62325940FE98}"/>
              </a:ext>
            </a:extLst>
          </p:cNvPr>
          <p:cNvSpPr txBox="1"/>
          <p:nvPr/>
        </p:nvSpPr>
        <p:spPr>
          <a:xfrm>
            <a:off x="428318" y="6185123"/>
            <a:ext cx="6103256" cy="646331"/>
          </a:xfrm>
          <a:prstGeom prst="rect">
            <a:avLst/>
          </a:prstGeom>
          <a:noFill/>
        </p:spPr>
        <p:txBody>
          <a:bodyPr wrap="square">
            <a:spAutoFit/>
          </a:bodyPr>
          <a:lstStyle/>
          <a:p>
            <a:pPr algn="l"/>
            <a:r>
              <a:rPr lang="en-US" altLang="zh-TW" b="0" i="0" dirty="0">
                <a:solidFill>
                  <a:srgbClr val="000000"/>
                </a:solidFill>
                <a:effectLst/>
                <a:latin typeface="Microsoft YaHei" panose="020B0503020204020204" pitchFamily="34" charset="-122"/>
                <a:ea typeface="Microsoft YaHei" panose="020B0503020204020204" pitchFamily="34" charset="-122"/>
              </a:rPr>
              <a:t>2019/9/4</a:t>
            </a:r>
          </a:p>
          <a:p>
            <a:pPr algn="l"/>
            <a:r>
              <a:rPr lang="zh-TW" altLang="en-US" b="0" i="0" dirty="0">
                <a:solidFill>
                  <a:srgbClr val="000000"/>
                </a:solidFill>
                <a:effectLst/>
                <a:latin typeface="Microsoft YaHei" panose="020B0503020204020204" pitchFamily="34" charset="-122"/>
                <a:ea typeface="Microsoft YaHei" panose="020B0503020204020204" pitchFamily="34" charset="-122"/>
              </a:rPr>
              <a:t>更換燈具 宜蘭大學工人疑觸電</a:t>
            </a:r>
            <a:r>
              <a:rPr lang="zh-TW" altLang="en-US" dirty="0">
                <a:solidFill>
                  <a:srgbClr val="000000"/>
                </a:solidFill>
                <a:latin typeface="Microsoft YaHei" panose="020B0503020204020204" pitchFamily="34" charset="-122"/>
                <a:ea typeface="Microsoft YaHei" panose="020B0503020204020204" pitchFamily="34" charset="-122"/>
              </a:rPr>
              <a:t>命危</a:t>
            </a:r>
            <a:endParaRPr lang="zh-TW" altLang="en-US" b="0" i="0" dirty="0">
              <a:solidFill>
                <a:srgbClr val="000000"/>
              </a:solidFill>
              <a:effectLst/>
              <a:latin typeface="Microsoft YaHei" panose="020B0503020204020204" pitchFamily="34" charset="-122"/>
              <a:ea typeface="Microsoft YaHei" panose="020B0503020204020204" pitchFamily="34" charset="-122"/>
            </a:endParaRPr>
          </a:p>
        </p:txBody>
      </p:sp>
      <p:pic>
        <p:nvPicPr>
          <p:cNvPr id="16" name="圖片 15">
            <a:hlinkClick r:id="rId8"/>
            <a:extLst>
              <a:ext uri="{FF2B5EF4-FFF2-40B4-BE49-F238E27FC236}">
                <a16:creationId xmlns:a16="http://schemas.microsoft.com/office/drawing/2014/main" id="{8743EC88-501C-41A0-9A11-88B67830B2B2}"/>
              </a:ext>
            </a:extLst>
          </p:cNvPr>
          <p:cNvPicPr>
            <a:picLocks noChangeAspect="1"/>
          </p:cNvPicPr>
          <p:nvPr/>
        </p:nvPicPr>
        <p:blipFill>
          <a:blip r:embed="rId9"/>
          <a:stretch>
            <a:fillRect/>
          </a:stretch>
        </p:blipFill>
        <p:spPr>
          <a:xfrm>
            <a:off x="6060418" y="3726129"/>
            <a:ext cx="4818742" cy="2446004"/>
          </a:xfrm>
          <a:prstGeom prst="rect">
            <a:avLst/>
          </a:prstGeom>
        </p:spPr>
      </p:pic>
      <p:sp>
        <p:nvSpPr>
          <p:cNvPr id="17" name="文字方塊 16">
            <a:extLst>
              <a:ext uri="{FF2B5EF4-FFF2-40B4-BE49-F238E27FC236}">
                <a16:creationId xmlns:a16="http://schemas.microsoft.com/office/drawing/2014/main" id="{3CF6A49A-9869-4853-8EE8-E1F2A41D22A0}"/>
              </a:ext>
            </a:extLst>
          </p:cNvPr>
          <p:cNvSpPr txBox="1"/>
          <p:nvPr/>
        </p:nvSpPr>
        <p:spPr>
          <a:xfrm>
            <a:off x="6055698" y="6172133"/>
            <a:ext cx="5207388" cy="646331"/>
          </a:xfrm>
          <a:prstGeom prst="rect">
            <a:avLst/>
          </a:prstGeom>
          <a:noFill/>
        </p:spPr>
        <p:txBody>
          <a:bodyPr wrap="square">
            <a:spAutoFit/>
          </a:bodyPr>
          <a:lstStyle/>
          <a:p>
            <a:pPr algn="l"/>
            <a:r>
              <a:rPr lang="en-US" altLang="zh-TW" b="0" i="0" dirty="0">
                <a:solidFill>
                  <a:srgbClr val="000000"/>
                </a:solidFill>
                <a:effectLst/>
                <a:latin typeface="Microsoft YaHei" panose="020B0503020204020204" pitchFamily="34" charset="-122"/>
                <a:ea typeface="Microsoft YaHei" panose="020B0503020204020204" pitchFamily="34" charset="-122"/>
              </a:rPr>
              <a:t>2022/11/21</a:t>
            </a:r>
          </a:p>
          <a:p>
            <a:pPr algn="l"/>
            <a:r>
              <a:rPr lang="zh-TW" altLang="en-US" b="0" i="0" dirty="0">
                <a:solidFill>
                  <a:srgbClr val="000000"/>
                </a:solidFill>
                <a:effectLst/>
                <a:latin typeface="Microsoft YaHei" panose="020B0503020204020204" pitchFamily="34" charset="-122"/>
                <a:ea typeface="Microsoft YaHei" panose="020B0503020204020204" pitchFamily="34" charset="-122"/>
              </a:rPr>
              <a:t>沒誤觸仍被電！ 台南吊車感電 司機昏迷送醫</a:t>
            </a:r>
          </a:p>
        </p:txBody>
      </p:sp>
    </p:spTree>
    <p:extLst>
      <p:ext uri="{BB962C8B-B14F-4D97-AF65-F5344CB8AC3E}">
        <p14:creationId xmlns:p14="http://schemas.microsoft.com/office/powerpoint/2010/main" val="4103346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BE43A6-D54D-B3AE-FA79-2E648C926D92}"/>
              </a:ext>
            </a:extLst>
          </p:cNvPr>
          <p:cNvSpPr>
            <a:spLocks noGrp="1"/>
          </p:cNvSpPr>
          <p:nvPr>
            <p:ph type="title"/>
          </p:nvPr>
        </p:nvSpPr>
        <p:spPr/>
        <p:txBody>
          <a:bodyPr/>
          <a:lstStyle/>
          <a:p>
            <a:r>
              <a:rPr lang="zh-TW" altLang="en-US" dirty="0"/>
              <a:t>感電特徵</a:t>
            </a:r>
            <a:r>
              <a:rPr lang="en-US" altLang="zh-TW" dirty="0"/>
              <a:t>_</a:t>
            </a:r>
            <a:r>
              <a:rPr lang="zh-TW" altLang="en-US" dirty="0"/>
              <a:t>電擊效應</a:t>
            </a:r>
          </a:p>
        </p:txBody>
      </p:sp>
      <p:sp>
        <p:nvSpPr>
          <p:cNvPr id="4" name="內容版面配置區 3">
            <a:extLst>
              <a:ext uri="{FF2B5EF4-FFF2-40B4-BE49-F238E27FC236}">
                <a16:creationId xmlns:a16="http://schemas.microsoft.com/office/drawing/2014/main" id="{A2A0F414-DD80-59A3-6C56-F857F56C1AB5}"/>
              </a:ext>
            </a:extLst>
          </p:cNvPr>
          <p:cNvSpPr>
            <a:spLocks noGrp="1"/>
          </p:cNvSpPr>
          <p:nvPr>
            <p:ph idx="1"/>
          </p:nvPr>
        </p:nvSpPr>
        <p:spPr>
          <a:xfrm>
            <a:off x="1261872" y="1828800"/>
            <a:ext cx="8595360" cy="4776952"/>
          </a:xfrm>
        </p:spPr>
        <p:txBody>
          <a:bodyPr>
            <a:normAutofit lnSpcReduction="10000"/>
          </a:bodyPr>
          <a:lstStyle/>
          <a:p>
            <a:r>
              <a:rPr lang="zh-TW" altLang="en-US" sz="2800" b="1" dirty="0"/>
              <a:t>電擊條件：</a:t>
            </a:r>
            <a:endParaRPr lang="en-US" altLang="zh-TW" sz="2800" b="1" dirty="0"/>
          </a:p>
          <a:p>
            <a:pPr lvl="1"/>
            <a:r>
              <a:rPr lang="zh-TW" altLang="en-US" sz="2600" dirty="0"/>
              <a:t>身體產生電流迴路。</a:t>
            </a:r>
            <a:endParaRPr lang="en-US" altLang="zh-TW" sz="2600" dirty="0"/>
          </a:p>
          <a:p>
            <a:pPr lvl="1"/>
            <a:r>
              <a:rPr lang="zh-TW" altLang="en-US" sz="2600" dirty="0"/>
              <a:t>迴路中存在電壓差。</a:t>
            </a:r>
            <a:endParaRPr lang="en-US" altLang="zh-TW" sz="2600" dirty="0"/>
          </a:p>
          <a:p>
            <a:r>
              <a:rPr lang="zh-TW" altLang="en-US" sz="2800" b="1" dirty="0"/>
              <a:t>人體感電傷害程度：</a:t>
            </a:r>
            <a:endParaRPr lang="en-US" altLang="zh-TW" sz="2800" b="1" dirty="0"/>
          </a:p>
          <a:p>
            <a:pPr lvl="1"/>
            <a:r>
              <a:rPr lang="zh-TW" altLang="en-US" sz="2600" dirty="0"/>
              <a:t>電流大小。</a:t>
            </a:r>
            <a:endParaRPr lang="en-US" altLang="zh-TW" sz="2600" dirty="0"/>
          </a:p>
          <a:p>
            <a:pPr lvl="1"/>
            <a:r>
              <a:rPr lang="zh-TW" altLang="en-US" sz="2600" dirty="0"/>
              <a:t>電流身體部位。</a:t>
            </a:r>
            <a:endParaRPr lang="en-US" altLang="zh-TW" sz="2600" dirty="0"/>
          </a:p>
          <a:p>
            <a:pPr lvl="1"/>
            <a:r>
              <a:rPr lang="zh-TW" altLang="en-US" sz="2600" dirty="0"/>
              <a:t>電流過的時間。</a:t>
            </a:r>
            <a:endParaRPr lang="en-US" altLang="zh-TW" sz="2600" dirty="0"/>
          </a:p>
          <a:p>
            <a:pPr lvl="1"/>
            <a:r>
              <a:rPr lang="en-US" altLang="zh-TW" sz="2400" dirty="0"/>
              <a:t>10mA: </a:t>
            </a:r>
            <a:r>
              <a:rPr lang="zh-TW" altLang="en-US" sz="2400" dirty="0"/>
              <a:t>感到疼痛，可立即脫離。</a:t>
            </a:r>
            <a:endParaRPr lang="en-US" altLang="zh-TW" sz="2400" dirty="0"/>
          </a:p>
          <a:p>
            <a:pPr lvl="1"/>
            <a:r>
              <a:rPr lang="en-US" altLang="zh-TW" sz="2400" dirty="0"/>
              <a:t>20mA:</a:t>
            </a:r>
            <a:r>
              <a:rPr lang="zh-TW" altLang="en-US" sz="2400" dirty="0"/>
              <a:t> 肌肉疼痛、脫離困難、呼吸困難。</a:t>
            </a:r>
            <a:endParaRPr lang="en-US" altLang="zh-TW" sz="2400" dirty="0"/>
          </a:p>
          <a:p>
            <a:pPr lvl="1"/>
            <a:r>
              <a:rPr lang="en-US" altLang="zh-TW" sz="2400" dirty="0"/>
              <a:t>50mA:</a:t>
            </a:r>
            <a:r>
              <a:rPr lang="zh-TW" altLang="en-US" sz="2400" dirty="0"/>
              <a:t> 呼吸停止、心脈不整、持續</a:t>
            </a:r>
            <a:r>
              <a:rPr lang="en-US" altLang="zh-TW" sz="2400" dirty="0"/>
              <a:t>1</a:t>
            </a:r>
            <a:r>
              <a:rPr lang="zh-TW" altLang="en-US" sz="2400" dirty="0"/>
              <a:t>分以上死亡風險。</a:t>
            </a:r>
            <a:endParaRPr lang="en-US" altLang="zh-TW" sz="2400" dirty="0"/>
          </a:p>
          <a:p>
            <a:pPr lvl="1"/>
            <a:r>
              <a:rPr lang="en-US" altLang="zh-TW" sz="2400" dirty="0"/>
              <a:t>100mA:</a:t>
            </a:r>
            <a:r>
              <a:rPr lang="zh-TW" altLang="en-US" sz="2400" dirty="0"/>
              <a:t> 心室顫動、灼傷、失去意識、死亡。</a:t>
            </a:r>
            <a:endParaRPr lang="en-US" altLang="zh-TW" sz="2400" dirty="0"/>
          </a:p>
          <a:p>
            <a:pPr lvl="1"/>
            <a:endParaRPr lang="zh-TW" altLang="en-US" dirty="0"/>
          </a:p>
        </p:txBody>
      </p:sp>
      <p:pic>
        <p:nvPicPr>
          <p:cNvPr id="6" name="圖片 5">
            <a:hlinkClick r:id="rId2"/>
            <a:extLst>
              <a:ext uri="{FF2B5EF4-FFF2-40B4-BE49-F238E27FC236}">
                <a16:creationId xmlns:a16="http://schemas.microsoft.com/office/drawing/2014/main" id="{1F29086A-7F83-0D50-161E-3B8D14660D72}"/>
              </a:ext>
            </a:extLst>
          </p:cNvPr>
          <p:cNvPicPr>
            <a:picLocks noChangeAspect="1"/>
          </p:cNvPicPr>
          <p:nvPr/>
        </p:nvPicPr>
        <p:blipFill>
          <a:blip r:embed="rId3"/>
          <a:stretch>
            <a:fillRect/>
          </a:stretch>
        </p:blipFill>
        <p:spPr>
          <a:xfrm>
            <a:off x="7396965" y="1691322"/>
            <a:ext cx="3392067" cy="3306347"/>
          </a:xfrm>
          <a:prstGeom prst="rect">
            <a:avLst/>
          </a:prstGeom>
        </p:spPr>
      </p:pic>
      <p:cxnSp>
        <p:nvCxnSpPr>
          <p:cNvPr id="5" name="直線接點 4">
            <a:extLst>
              <a:ext uri="{FF2B5EF4-FFF2-40B4-BE49-F238E27FC236}">
                <a16:creationId xmlns:a16="http://schemas.microsoft.com/office/drawing/2014/main" id="{620C659E-28FD-4E43-810E-7BF6FC26D745}"/>
              </a:ext>
            </a:extLst>
          </p:cNvPr>
          <p:cNvCxnSpPr>
            <a:cxnSpLocks/>
          </p:cNvCxnSpPr>
          <p:nvPr/>
        </p:nvCxnSpPr>
        <p:spPr>
          <a:xfrm>
            <a:off x="1378858" y="1291771"/>
            <a:ext cx="4717142"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5938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07ACC4-8758-420C-885B-8B1CA349FAF9}"/>
              </a:ext>
            </a:extLst>
          </p:cNvPr>
          <p:cNvSpPr>
            <a:spLocks noGrp="1"/>
          </p:cNvSpPr>
          <p:nvPr>
            <p:ph type="title"/>
          </p:nvPr>
        </p:nvSpPr>
        <p:spPr/>
        <p:txBody>
          <a:bodyPr/>
          <a:lstStyle/>
          <a:p>
            <a:r>
              <a:rPr lang="zh-TW" altLang="en-US" dirty="0"/>
              <a:t>感電預防措施</a:t>
            </a:r>
          </a:p>
        </p:txBody>
      </p:sp>
      <p:sp>
        <p:nvSpPr>
          <p:cNvPr id="3" name="內容版面配置區 2">
            <a:extLst>
              <a:ext uri="{FF2B5EF4-FFF2-40B4-BE49-F238E27FC236}">
                <a16:creationId xmlns:a16="http://schemas.microsoft.com/office/drawing/2014/main" id="{0B865CF8-4B70-4269-9BD6-EF768349B30A}"/>
              </a:ext>
            </a:extLst>
          </p:cNvPr>
          <p:cNvSpPr>
            <a:spLocks noGrp="1"/>
          </p:cNvSpPr>
          <p:nvPr>
            <p:ph idx="1"/>
          </p:nvPr>
        </p:nvSpPr>
        <p:spPr/>
        <p:txBody>
          <a:bodyPr/>
          <a:lstStyle/>
          <a:p>
            <a:r>
              <a:rPr lang="zh-TW" altLang="en-US" sz="3600" dirty="0"/>
              <a:t>斷電。</a:t>
            </a:r>
            <a:endParaRPr lang="en-US" altLang="zh-TW" sz="3600" dirty="0"/>
          </a:p>
          <a:p>
            <a:r>
              <a:rPr lang="zh-TW" altLang="en-US" sz="3600" dirty="0"/>
              <a:t>隔離。</a:t>
            </a:r>
            <a:endParaRPr lang="en-US" altLang="zh-TW" sz="3600" dirty="0"/>
          </a:p>
          <a:p>
            <a:r>
              <a:rPr lang="zh-TW" altLang="en-US" sz="3600" dirty="0"/>
              <a:t>絕緣。</a:t>
            </a:r>
            <a:endParaRPr lang="en-US" altLang="zh-TW" sz="3600" dirty="0"/>
          </a:p>
          <a:p>
            <a:r>
              <a:rPr lang="zh-TW" altLang="en-US" sz="3600" dirty="0"/>
              <a:t>防護。</a:t>
            </a:r>
            <a:endParaRPr lang="en-US" altLang="zh-TW" sz="3600" dirty="0"/>
          </a:p>
          <a:p>
            <a:r>
              <a:rPr lang="zh-TW" altLang="en-US" sz="3600" dirty="0"/>
              <a:t>接地。</a:t>
            </a:r>
            <a:endParaRPr lang="en-US" altLang="zh-TW" sz="3600" dirty="0"/>
          </a:p>
          <a:p>
            <a:r>
              <a:rPr lang="zh-TW" altLang="en-US" sz="3600" dirty="0"/>
              <a:t>安全保護裝置。</a:t>
            </a:r>
            <a:endParaRPr lang="en-US" altLang="zh-TW" sz="3600" dirty="0"/>
          </a:p>
          <a:p>
            <a:endParaRPr lang="en-US" altLang="zh-TW" dirty="0"/>
          </a:p>
          <a:p>
            <a:endParaRPr lang="zh-TW" altLang="en-US" dirty="0"/>
          </a:p>
        </p:txBody>
      </p:sp>
      <p:pic>
        <p:nvPicPr>
          <p:cNvPr id="4" name="圖片 3">
            <a:extLst>
              <a:ext uri="{FF2B5EF4-FFF2-40B4-BE49-F238E27FC236}">
                <a16:creationId xmlns:a16="http://schemas.microsoft.com/office/drawing/2014/main" id="{B0DA43A4-0FA6-2DE6-9FB8-2D4561A8C21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rot="20690026">
            <a:off x="5017740" y="4984373"/>
            <a:ext cx="2619375" cy="1743075"/>
          </a:xfrm>
          <a:prstGeom prst="rect">
            <a:avLst/>
          </a:prstGeom>
        </p:spPr>
      </p:pic>
      <p:pic>
        <p:nvPicPr>
          <p:cNvPr id="6" name="圖片 5">
            <a:extLst>
              <a:ext uri="{FF2B5EF4-FFF2-40B4-BE49-F238E27FC236}">
                <a16:creationId xmlns:a16="http://schemas.microsoft.com/office/drawing/2014/main" id="{B7AB4152-B41D-1332-B3EC-7291661380FC}"/>
              </a:ext>
            </a:extLst>
          </p:cNvPr>
          <p:cNvPicPr>
            <a:picLocks noChangeAspect="1"/>
          </p:cNvPicPr>
          <p:nvPr/>
        </p:nvPicPr>
        <p:blipFill>
          <a:blip r:embed="rId4"/>
          <a:stretch>
            <a:fillRect/>
          </a:stretch>
        </p:blipFill>
        <p:spPr>
          <a:xfrm>
            <a:off x="7869092" y="4283159"/>
            <a:ext cx="3305174" cy="2452687"/>
          </a:xfrm>
          <a:prstGeom prst="rect">
            <a:avLst/>
          </a:prstGeom>
        </p:spPr>
      </p:pic>
      <p:pic>
        <p:nvPicPr>
          <p:cNvPr id="7" name="圖片 6">
            <a:extLst>
              <a:ext uri="{FF2B5EF4-FFF2-40B4-BE49-F238E27FC236}">
                <a16:creationId xmlns:a16="http://schemas.microsoft.com/office/drawing/2014/main" id="{FAA9C771-47F5-9881-D416-3ADC285C3C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73" b="96255" l="9988" r="89888"/>
                    </a14:imgEffect>
                  </a14:imgLayer>
                </a14:imgProps>
              </a:ext>
            </a:extLst>
          </a:blip>
          <a:stretch>
            <a:fillRect/>
          </a:stretch>
        </p:blipFill>
        <p:spPr>
          <a:xfrm>
            <a:off x="3198653" y="2573505"/>
            <a:ext cx="3679031" cy="2452687"/>
          </a:xfrm>
          <a:prstGeom prst="rect">
            <a:avLst/>
          </a:prstGeom>
        </p:spPr>
      </p:pic>
      <p:pic>
        <p:nvPicPr>
          <p:cNvPr id="2054" name="Picture 6">
            <a:hlinkClick r:id="rId7"/>
            <a:extLst>
              <a:ext uri="{FF2B5EF4-FFF2-40B4-BE49-F238E27FC236}">
                <a16:creationId xmlns:a16="http://schemas.microsoft.com/office/drawing/2014/main" id="{B0B0A2F5-8EFB-8FA1-FD3F-C593164CDEA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00" b="99300" l="10000" r="90000"/>
                    </a14:imgEffect>
                  </a14:imgLayer>
                </a14:imgProps>
              </a:ext>
              <a:ext uri="{28A0092B-C50C-407E-A947-70E740481C1C}">
                <a14:useLocalDpi xmlns:a14="http://schemas.microsoft.com/office/drawing/2010/main" val="0"/>
              </a:ext>
            </a:extLst>
          </a:blip>
          <a:srcRect/>
          <a:stretch>
            <a:fillRect/>
          </a:stretch>
        </p:blipFill>
        <p:spPr bwMode="auto">
          <a:xfrm>
            <a:off x="5365399" y="2460491"/>
            <a:ext cx="2818447" cy="2818447"/>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A7402B64-9F46-17C3-2026-CB9C6E9BA282}"/>
              </a:ext>
            </a:extLst>
          </p:cNvPr>
          <p:cNvPicPr>
            <a:picLocks noChangeAspect="1"/>
          </p:cNvPicPr>
          <p:nvPr/>
        </p:nvPicPr>
        <p:blipFill>
          <a:blip r:embed="rId10"/>
          <a:stretch>
            <a:fillRect/>
          </a:stretch>
        </p:blipFill>
        <p:spPr>
          <a:xfrm>
            <a:off x="9313200" y="724021"/>
            <a:ext cx="1428750" cy="1419225"/>
          </a:xfrm>
          <a:prstGeom prst="rect">
            <a:avLst/>
          </a:prstGeom>
        </p:spPr>
      </p:pic>
      <p:pic>
        <p:nvPicPr>
          <p:cNvPr id="9" name="圖片 8">
            <a:extLst>
              <a:ext uri="{FF2B5EF4-FFF2-40B4-BE49-F238E27FC236}">
                <a16:creationId xmlns:a16="http://schemas.microsoft.com/office/drawing/2014/main" id="{F4428905-5491-DA17-CFFE-98C2DF2B4D6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308" b="90000" l="6308" r="64923"/>
                    </a14:imgEffect>
                  </a14:imgLayer>
                </a14:imgProps>
              </a:ext>
            </a:extLst>
          </a:blip>
          <a:srcRect l="4499" r="37183"/>
          <a:stretch/>
        </p:blipFill>
        <p:spPr>
          <a:xfrm>
            <a:off x="5845476" y="343917"/>
            <a:ext cx="1065328" cy="1826758"/>
          </a:xfrm>
          <a:prstGeom prst="rect">
            <a:avLst/>
          </a:prstGeom>
        </p:spPr>
      </p:pic>
      <p:pic>
        <p:nvPicPr>
          <p:cNvPr id="10" name="圖片 9">
            <a:extLst>
              <a:ext uri="{FF2B5EF4-FFF2-40B4-BE49-F238E27FC236}">
                <a16:creationId xmlns:a16="http://schemas.microsoft.com/office/drawing/2014/main" id="{C7A2C629-36EB-D79D-B04B-A25AA7D490B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462" b="96769" l="10000" r="90000"/>
                    </a14:imgEffect>
                  </a14:imgLayer>
                </a14:imgProps>
              </a:ext>
            </a:extLst>
          </a:blip>
          <a:stretch>
            <a:fillRect/>
          </a:stretch>
        </p:blipFill>
        <p:spPr>
          <a:xfrm>
            <a:off x="7044334" y="228018"/>
            <a:ext cx="2197656" cy="2197656"/>
          </a:xfrm>
          <a:prstGeom prst="rect">
            <a:avLst/>
          </a:prstGeom>
        </p:spPr>
      </p:pic>
      <p:pic>
        <p:nvPicPr>
          <p:cNvPr id="11" name="圖片 10">
            <a:extLst>
              <a:ext uri="{FF2B5EF4-FFF2-40B4-BE49-F238E27FC236}">
                <a16:creationId xmlns:a16="http://schemas.microsoft.com/office/drawing/2014/main" id="{AFC51CC5-471F-EE94-6522-8DAD8F2592CD}"/>
              </a:ext>
            </a:extLst>
          </p:cNvPr>
          <p:cNvPicPr>
            <a:picLocks noChangeAspect="1"/>
          </p:cNvPicPr>
          <p:nvPr/>
        </p:nvPicPr>
        <p:blipFill>
          <a:blip r:embed="rId15"/>
          <a:stretch>
            <a:fillRect/>
          </a:stretch>
        </p:blipFill>
        <p:spPr>
          <a:xfrm>
            <a:off x="8143162" y="2592623"/>
            <a:ext cx="3085619" cy="2058549"/>
          </a:xfrm>
          <a:prstGeom prst="rect">
            <a:avLst/>
          </a:prstGeom>
        </p:spPr>
      </p:pic>
      <p:cxnSp>
        <p:nvCxnSpPr>
          <p:cNvPr id="12" name="直線接點 11">
            <a:extLst>
              <a:ext uri="{FF2B5EF4-FFF2-40B4-BE49-F238E27FC236}">
                <a16:creationId xmlns:a16="http://schemas.microsoft.com/office/drawing/2014/main" id="{5A4E0AE8-FDF6-476E-9F49-3BA5E83B6DE0}"/>
              </a:ext>
            </a:extLst>
          </p:cNvPr>
          <p:cNvCxnSpPr>
            <a:cxnSpLocks/>
          </p:cNvCxnSpPr>
          <p:nvPr/>
        </p:nvCxnSpPr>
        <p:spPr>
          <a:xfrm>
            <a:off x="1261872" y="1336016"/>
            <a:ext cx="3442863"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79665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DC6E12-B783-66E1-FA20-C998EACE3E10}"/>
              </a:ext>
            </a:extLst>
          </p:cNvPr>
          <p:cNvSpPr>
            <a:spLocks noGrp="1"/>
          </p:cNvSpPr>
          <p:nvPr>
            <p:ph type="title"/>
          </p:nvPr>
        </p:nvSpPr>
        <p:spPr/>
        <p:txBody>
          <a:bodyPr/>
          <a:lstStyle/>
          <a:p>
            <a:r>
              <a:rPr lang="zh-TW" altLang="en-US" dirty="0"/>
              <a:t>砂輪機操作意外</a:t>
            </a:r>
          </a:p>
        </p:txBody>
      </p:sp>
      <p:pic>
        <p:nvPicPr>
          <p:cNvPr id="5" name="圖片 4">
            <a:hlinkClick r:id="rId2"/>
            <a:extLst>
              <a:ext uri="{FF2B5EF4-FFF2-40B4-BE49-F238E27FC236}">
                <a16:creationId xmlns:a16="http://schemas.microsoft.com/office/drawing/2014/main" id="{9A5FF2F7-4A18-7AED-2B62-61869EA43BC0}"/>
              </a:ext>
            </a:extLst>
          </p:cNvPr>
          <p:cNvPicPr>
            <a:picLocks noChangeAspect="1"/>
          </p:cNvPicPr>
          <p:nvPr/>
        </p:nvPicPr>
        <p:blipFill>
          <a:blip r:embed="rId3"/>
          <a:stretch>
            <a:fillRect/>
          </a:stretch>
        </p:blipFill>
        <p:spPr>
          <a:xfrm>
            <a:off x="252740" y="1828800"/>
            <a:ext cx="5413767" cy="3074276"/>
          </a:xfrm>
          <a:prstGeom prst="rect">
            <a:avLst/>
          </a:prstGeom>
        </p:spPr>
      </p:pic>
      <p:sp>
        <p:nvSpPr>
          <p:cNvPr id="7" name="文字方塊 6">
            <a:extLst>
              <a:ext uri="{FF2B5EF4-FFF2-40B4-BE49-F238E27FC236}">
                <a16:creationId xmlns:a16="http://schemas.microsoft.com/office/drawing/2014/main" id="{13D634BB-ACAC-C07A-8FEF-9014F98FAC05}"/>
              </a:ext>
            </a:extLst>
          </p:cNvPr>
          <p:cNvSpPr txBox="1"/>
          <p:nvPr/>
        </p:nvSpPr>
        <p:spPr>
          <a:xfrm>
            <a:off x="252740" y="4960142"/>
            <a:ext cx="4914035" cy="646331"/>
          </a:xfrm>
          <a:prstGeom prst="rect">
            <a:avLst/>
          </a:prstGeom>
          <a:noFill/>
        </p:spPr>
        <p:txBody>
          <a:bodyPr wrap="square">
            <a:spAutoFit/>
          </a:bodyPr>
          <a:lstStyle/>
          <a:p>
            <a:r>
              <a:rPr lang="en-US" altLang="zh-TW" dirty="0">
                <a:latin typeface="微軟正黑體" panose="020B0604030504040204" pitchFamily="34" charset="-120"/>
                <a:ea typeface="微軟正黑體" panose="020B0604030504040204" pitchFamily="34" charset="-120"/>
              </a:rPr>
              <a:t>2013/07/22</a:t>
            </a:r>
            <a:r>
              <a:rPr lang="zh-TW" altLang="en-US" dirty="0">
                <a:latin typeface="微軟正黑體" panose="020B0604030504040204" pitchFamily="34" charset="-120"/>
                <a:ea typeface="微軟正黑體" panose="020B0604030504040204" pitchFamily="34" charset="-120"/>
              </a:rPr>
              <a:t> </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砂輪機彈飛 男遭割頸送醫不治。</a:t>
            </a:r>
          </a:p>
        </p:txBody>
      </p:sp>
      <p:sp>
        <p:nvSpPr>
          <p:cNvPr id="9" name="文字方塊 8">
            <a:extLst>
              <a:ext uri="{FF2B5EF4-FFF2-40B4-BE49-F238E27FC236}">
                <a16:creationId xmlns:a16="http://schemas.microsoft.com/office/drawing/2014/main" id="{277E4786-2AC7-13C5-526A-98ECD37439BD}"/>
              </a:ext>
            </a:extLst>
          </p:cNvPr>
          <p:cNvSpPr txBox="1"/>
          <p:nvPr/>
        </p:nvSpPr>
        <p:spPr>
          <a:xfrm>
            <a:off x="5838006" y="5038040"/>
            <a:ext cx="6101254" cy="646331"/>
          </a:xfrm>
          <a:prstGeom prst="rect">
            <a:avLst/>
          </a:prstGeom>
          <a:noFill/>
        </p:spPr>
        <p:txBody>
          <a:bodyPr wrap="square">
            <a:spAutoFit/>
          </a:bodyPr>
          <a:lstStyle/>
          <a:p>
            <a:r>
              <a:rPr lang="en-US" altLang="zh-TW" dirty="0">
                <a:latin typeface="微軟正黑體" panose="020B0604030504040204" pitchFamily="34" charset="-120"/>
                <a:ea typeface="微軟正黑體" panose="020B0604030504040204" pitchFamily="34" charset="-120"/>
              </a:rPr>
              <a:t>2016/1/5</a:t>
            </a:r>
          </a:p>
          <a:p>
            <a:r>
              <a:rPr lang="zh-TW" altLang="en-US" dirty="0">
                <a:latin typeface="微軟正黑體" panose="020B0604030504040204" pitchFamily="34" charset="-120"/>
                <a:ea typeface="微軟正黑體" panose="020B0604030504040204" pitchFamily="34" charset="-120"/>
              </a:rPr>
              <a:t>砂輪機切片斷裂飛出 男遭砸傷顴骨碎</a:t>
            </a:r>
          </a:p>
        </p:txBody>
      </p:sp>
      <p:pic>
        <p:nvPicPr>
          <p:cNvPr id="11" name="圖片 10">
            <a:hlinkClick r:id="rId4"/>
            <a:extLst>
              <a:ext uri="{FF2B5EF4-FFF2-40B4-BE49-F238E27FC236}">
                <a16:creationId xmlns:a16="http://schemas.microsoft.com/office/drawing/2014/main" id="{AE533A6F-C06B-7C7B-E84E-CD4F5FACAC37}"/>
              </a:ext>
            </a:extLst>
          </p:cNvPr>
          <p:cNvPicPr>
            <a:picLocks noChangeAspect="1"/>
          </p:cNvPicPr>
          <p:nvPr/>
        </p:nvPicPr>
        <p:blipFill>
          <a:blip r:embed="rId5"/>
          <a:stretch>
            <a:fillRect/>
          </a:stretch>
        </p:blipFill>
        <p:spPr>
          <a:xfrm>
            <a:off x="5849500" y="1827543"/>
            <a:ext cx="5428681" cy="3074276"/>
          </a:xfrm>
          <a:prstGeom prst="rect">
            <a:avLst/>
          </a:prstGeom>
        </p:spPr>
      </p:pic>
      <p:cxnSp>
        <p:nvCxnSpPr>
          <p:cNvPr id="8" name="直線接點 7">
            <a:extLst>
              <a:ext uri="{FF2B5EF4-FFF2-40B4-BE49-F238E27FC236}">
                <a16:creationId xmlns:a16="http://schemas.microsoft.com/office/drawing/2014/main" id="{3A6513CB-B36A-483F-B140-7C82FEA2F655}"/>
              </a:ext>
            </a:extLst>
          </p:cNvPr>
          <p:cNvCxnSpPr>
            <a:cxnSpLocks/>
          </p:cNvCxnSpPr>
          <p:nvPr/>
        </p:nvCxnSpPr>
        <p:spPr>
          <a:xfrm>
            <a:off x="1378858" y="1291771"/>
            <a:ext cx="3787917"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56825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348F47-DEB9-4850-B7AD-7A04445ECD60}"/>
              </a:ext>
            </a:extLst>
          </p:cNvPr>
          <p:cNvSpPr>
            <a:spLocks noGrp="1"/>
          </p:cNvSpPr>
          <p:nvPr>
            <p:ph type="title"/>
          </p:nvPr>
        </p:nvSpPr>
        <p:spPr/>
        <p:txBody>
          <a:bodyPr/>
          <a:lstStyle/>
          <a:p>
            <a:r>
              <a:rPr lang="zh-TW" altLang="en-US" dirty="0"/>
              <a:t>圓盤鋸切割意外</a:t>
            </a:r>
          </a:p>
        </p:txBody>
      </p:sp>
      <p:pic>
        <p:nvPicPr>
          <p:cNvPr id="4" name="內容版面配置區 3"/>
          <p:cNvPicPr>
            <a:picLocks noGrp="1" noChangeAspect="1"/>
          </p:cNvPicPr>
          <p:nvPr>
            <p:ph idx="1"/>
          </p:nvPr>
        </p:nvPicPr>
        <p:blipFill>
          <a:blip r:embed="rId2"/>
          <a:stretch>
            <a:fillRect/>
          </a:stretch>
        </p:blipFill>
        <p:spPr>
          <a:xfrm>
            <a:off x="314466" y="1553028"/>
            <a:ext cx="5061577" cy="4351338"/>
          </a:xfrm>
          <a:prstGeom prst="rect">
            <a:avLst/>
          </a:prstGeom>
        </p:spPr>
      </p:pic>
      <p:sp>
        <p:nvSpPr>
          <p:cNvPr id="5" name="矩形 4"/>
          <p:cNvSpPr/>
          <p:nvPr/>
        </p:nvSpPr>
        <p:spPr>
          <a:xfrm>
            <a:off x="314466" y="5934670"/>
            <a:ext cx="6096000" cy="646331"/>
          </a:xfrm>
          <a:prstGeom prst="rect">
            <a:avLst/>
          </a:prstGeom>
        </p:spPr>
        <p:txBody>
          <a:bodyPr>
            <a:spAutoFit/>
          </a:bodyPr>
          <a:lstStyle/>
          <a:p>
            <a:r>
              <a:rPr lang="en-US" altLang="zh-TW" dirty="0">
                <a:latin typeface="微軟正黑體" panose="020B0604030504040204" pitchFamily="34" charset="-120"/>
                <a:ea typeface="微軟正黑體" panose="020B0604030504040204" pitchFamily="34" charset="-120"/>
              </a:rPr>
              <a:t>2020/4/23 </a:t>
            </a:r>
            <a:r>
              <a:rPr lang="zh-TW" altLang="en-US" dirty="0">
                <a:latin typeface="微軟正黑體" panose="020B0604030504040204" pitchFamily="34" charset="-120"/>
                <a:ea typeface="微軟正黑體" panose="020B0604030504040204" pitchFamily="34" charset="-120"/>
              </a:rPr>
              <a:t>某國小事務組長使用手持圓盤鋸維修課桌椅，不慎滑落，致右小腿肌肉切割傷、韌帶斷裂</a:t>
            </a:r>
          </a:p>
        </p:txBody>
      </p:sp>
      <p:pic>
        <p:nvPicPr>
          <p:cNvPr id="6" name="圖片 5"/>
          <p:cNvPicPr>
            <a:picLocks noChangeAspect="1"/>
          </p:cNvPicPr>
          <p:nvPr/>
        </p:nvPicPr>
        <p:blipFill>
          <a:blip r:embed="rId3"/>
          <a:stretch>
            <a:fillRect/>
          </a:stretch>
        </p:blipFill>
        <p:spPr>
          <a:xfrm>
            <a:off x="5574846" y="1487761"/>
            <a:ext cx="5657850" cy="2676525"/>
          </a:xfrm>
          <a:prstGeom prst="rect">
            <a:avLst/>
          </a:prstGeom>
        </p:spPr>
      </p:pic>
      <p:sp>
        <p:nvSpPr>
          <p:cNvPr id="7" name="矩形 6"/>
          <p:cNvSpPr/>
          <p:nvPr/>
        </p:nvSpPr>
        <p:spPr>
          <a:xfrm>
            <a:off x="5574846" y="4194590"/>
            <a:ext cx="5657850" cy="923330"/>
          </a:xfrm>
          <a:prstGeom prst="rect">
            <a:avLst/>
          </a:prstGeom>
        </p:spPr>
        <p:txBody>
          <a:bodyPr wrap="square">
            <a:spAutoFit/>
          </a:bodyPr>
          <a:lstStyle/>
          <a:p>
            <a:r>
              <a:rPr lang="en-US" altLang="zh-TW" dirty="0">
                <a:latin typeface="微軟正黑體" panose="020B0604030504040204" pitchFamily="34" charset="-120"/>
                <a:ea typeface="微軟正黑體" panose="020B0604030504040204" pitchFamily="34" charset="-120"/>
              </a:rPr>
              <a:t>2020/9/11 </a:t>
            </a:r>
            <a:r>
              <a:rPr lang="zh-TW" altLang="en-US" dirty="0">
                <a:latin typeface="微軟正黑體" panose="020B0604030504040204" pitchFamily="34" charset="-120"/>
                <a:ea typeface="微軟正黑體" panose="020B0604030504040204" pitchFamily="34" charset="-120"/>
              </a:rPr>
              <a:t>某校教師使用木材加工用圓盤鋸從事板材切割作業，未設置反撥預防裝置及鋸齒接觸預防裝置，致左手遭該圓盤鋸切傷</a:t>
            </a:r>
          </a:p>
        </p:txBody>
      </p:sp>
      <p:cxnSp>
        <p:nvCxnSpPr>
          <p:cNvPr id="8" name="直線接點 7">
            <a:extLst>
              <a:ext uri="{FF2B5EF4-FFF2-40B4-BE49-F238E27FC236}">
                <a16:creationId xmlns:a16="http://schemas.microsoft.com/office/drawing/2014/main" id="{7CD0F579-528E-474D-9BF9-24882859841D}"/>
              </a:ext>
            </a:extLst>
          </p:cNvPr>
          <p:cNvCxnSpPr>
            <a:cxnSpLocks/>
          </p:cNvCxnSpPr>
          <p:nvPr/>
        </p:nvCxnSpPr>
        <p:spPr>
          <a:xfrm>
            <a:off x="1378858" y="1291771"/>
            <a:ext cx="3997185"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41403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接點 10">
            <a:extLst>
              <a:ext uri="{FF2B5EF4-FFF2-40B4-BE49-F238E27FC236}">
                <a16:creationId xmlns:a16="http://schemas.microsoft.com/office/drawing/2014/main" id="{3541C91A-2B1E-4CC5-991F-D93959696033}"/>
              </a:ext>
            </a:extLst>
          </p:cNvPr>
          <p:cNvCxnSpPr>
            <a:cxnSpLocks/>
          </p:cNvCxnSpPr>
          <p:nvPr/>
        </p:nvCxnSpPr>
        <p:spPr>
          <a:xfrm>
            <a:off x="1364341" y="1277257"/>
            <a:ext cx="3309257"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2" name="標題 1">
            <a:extLst>
              <a:ext uri="{FF2B5EF4-FFF2-40B4-BE49-F238E27FC236}">
                <a16:creationId xmlns:a16="http://schemas.microsoft.com/office/drawing/2014/main" id="{5B64A865-077B-40CB-AC1A-DCCF237853DD}"/>
              </a:ext>
            </a:extLst>
          </p:cNvPr>
          <p:cNvSpPr>
            <a:spLocks noGrp="1"/>
          </p:cNvSpPr>
          <p:nvPr>
            <p:ph type="title"/>
          </p:nvPr>
        </p:nvSpPr>
        <p:spPr/>
        <p:txBody>
          <a:bodyPr/>
          <a:lstStyle/>
          <a:p>
            <a:r>
              <a:rPr lang="zh-TW" altLang="en-US" dirty="0"/>
              <a:t>職業災害定義</a:t>
            </a:r>
          </a:p>
        </p:txBody>
      </p:sp>
      <p:graphicFrame>
        <p:nvGraphicFramePr>
          <p:cNvPr id="13" name="內容版面配置區 12">
            <a:extLst>
              <a:ext uri="{FF2B5EF4-FFF2-40B4-BE49-F238E27FC236}">
                <a16:creationId xmlns:a16="http://schemas.microsoft.com/office/drawing/2014/main" id="{0E730D4D-1EE2-4237-AC47-770F47F84C04}"/>
              </a:ext>
            </a:extLst>
          </p:cNvPr>
          <p:cNvGraphicFramePr>
            <a:graphicFrameLocks noGrp="1"/>
          </p:cNvGraphicFramePr>
          <p:nvPr>
            <p:ph idx="1"/>
            <p:extLst>
              <p:ext uri="{D42A27DB-BD31-4B8C-83A1-F6EECF244321}">
                <p14:modId xmlns:p14="http://schemas.microsoft.com/office/powerpoint/2010/main" val="1857339414"/>
              </p:ext>
            </p:extLst>
          </p:nvPr>
        </p:nvGraphicFramePr>
        <p:xfrm>
          <a:off x="224970" y="1903296"/>
          <a:ext cx="558800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矩形: 圓角 6">
            <a:extLst>
              <a:ext uri="{FF2B5EF4-FFF2-40B4-BE49-F238E27FC236}">
                <a16:creationId xmlns:a16="http://schemas.microsoft.com/office/drawing/2014/main" id="{576D5CC8-4428-4B4F-BE18-F098E40FB725}"/>
              </a:ext>
            </a:extLst>
          </p:cNvPr>
          <p:cNvSpPr/>
          <p:nvPr/>
        </p:nvSpPr>
        <p:spPr>
          <a:xfrm>
            <a:off x="9060397" y="1828798"/>
            <a:ext cx="1894115" cy="210117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疾病</a:t>
            </a:r>
          </a:p>
        </p:txBody>
      </p:sp>
      <p:sp>
        <p:nvSpPr>
          <p:cNvPr id="8" name="矩形: 圓角 7">
            <a:extLst>
              <a:ext uri="{FF2B5EF4-FFF2-40B4-BE49-F238E27FC236}">
                <a16:creationId xmlns:a16="http://schemas.microsoft.com/office/drawing/2014/main" id="{172EBA6B-0CDD-44B2-8321-8609E62DC49A}"/>
              </a:ext>
            </a:extLst>
          </p:cNvPr>
          <p:cNvSpPr/>
          <p:nvPr/>
        </p:nvSpPr>
        <p:spPr>
          <a:xfrm>
            <a:off x="9060397" y="4067445"/>
            <a:ext cx="1894115" cy="210117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死亡</a:t>
            </a:r>
          </a:p>
        </p:txBody>
      </p:sp>
      <p:sp>
        <p:nvSpPr>
          <p:cNvPr id="9" name="矩形: 圓角 8">
            <a:extLst>
              <a:ext uri="{FF2B5EF4-FFF2-40B4-BE49-F238E27FC236}">
                <a16:creationId xmlns:a16="http://schemas.microsoft.com/office/drawing/2014/main" id="{E87983BC-9CC4-468F-B99F-C59DED746254}"/>
              </a:ext>
            </a:extLst>
          </p:cNvPr>
          <p:cNvSpPr/>
          <p:nvPr/>
        </p:nvSpPr>
        <p:spPr>
          <a:xfrm>
            <a:off x="6952342" y="1828798"/>
            <a:ext cx="1894115" cy="210117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受傷</a:t>
            </a:r>
          </a:p>
        </p:txBody>
      </p:sp>
      <p:sp>
        <p:nvSpPr>
          <p:cNvPr id="10" name="矩形: 圓角 9">
            <a:extLst>
              <a:ext uri="{FF2B5EF4-FFF2-40B4-BE49-F238E27FC236}">
                <a16:creationId xmlns:a16="http://schemas.microsoft.com/office/drawing/2014/main" id="{E66D53AF-7750-467F-A570-682D8F98A837}"/>
              </a:ext>
            </a:extLst>
          </p:cNvPr>
          <p:cNvSpPr/>
          <p:nvPr/>
        </p:nvSpPr>
        <p:spPr>
          <a:xfrm>
            <a:off x="6952342" y="4078965"/>
            <a:ext cx="1894115" cy="210117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4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失能</a:t>
            </a:r>
          </a:p>
        </p:txBody>
      </p:sp>
      <p:pic>
        <p:nvPicPr>
          <p:cNvPr id="15" name="圖形 14" descr="＞形箭號 以實心填滿">
            <a:extLst>
              <a:ext uri="{FF2B5EF4-FFF2-40B4-BE49-F238E27FC236}">
                <a16:creationId xmlns:a16="http://schemas.microsoft.com/office/drawing/2014/main" id="{A46FD859-F578-4CDE-BCDC-4EC01EA16CE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3621765"/>
            <a:ext cx="914400" cy="914400"/>
          </a:xfrm>
          <a:prstGeom prst="rect">
            <a:avLst/>
          </a:prstGeom>
        </p:spPr>
      </p:pic>
    </p:spTree>
    <p:extLst>
      <p:ext uri="{BB962C8B-B14F-4D97-AF65-F5344CB8AC3E}">
        <p14:creationId xmlns:p14="http://schemas.microsoft.com/office/powerpoint/2010/main" val="277510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1E9A65-3B3A-7C06-A815-C24A0BE1DCDA}"/>
              </a:ext>
            </a:extLst>
          </p:cNvPr>
          <p:cNvSpPr>
            <a:spLocks noGrp="1"/>
          </p:cNvSpPr>
          <p:nvPr>
            <p:ph type="title"/>
          </p:nvPr>
        </p:nvSpPr>
        <p:spPr/>
        <p:txBody>
          <a:bodyPr/>
          <a:lstStyle/>
          <a:p>
            <a:r>
              <a:rPr lang="zh-TW" altLang="en-US" dirty="0"/>
              <a:t>預防措施</a:t>
            </a:r>
          </a:p>
        </p:txBody>
      </p:sp>
      <p:sp>
        <p:nvSpPr>
          <p:cNvPr id="3" name="內容版面配置區 2">
            <a:extLst>
              <a:ext uri="{FF2B5EF4-FFF2-40B4-BE49-F238E27FC236}">
                <a16:creationId xmlns:a16="http://schemas.microsoft.com/office/drawing/2014/main" id="{87C9E6F4-E37A-FEFB-F554-F25191D3B44E}"/>
              </a:ext>
            </a:extLst>
          </p:cNvPr>
          <p:cNvSpPr>
            <a:spLocks noGrp="1"/>
          </p:cNvSpPr>
          <p:nvPr>
            <p:ph idx="1"/>
          </p:nvPr>
        </p:nvSpPr>
        <p:spPr>
          <a:xfrm>
            <a:off x="1261872" y="1513490"/>
            <a:ext cx="8595360" cy="4666647"/>
          </a:xfrm>
        </p:spPr>
        <p:txBody>
          <a:bodyPr>
            <a:normAutofit/>
          </a:bodyPr>
          <a:lstStyle/>
          <a:p>
            <a:r>
              <a:rPr lang="zh-TW" altLang="en-US" sz="2400" b="1" dirty="0"/>
              <a:t>機械設備器具安全標準 </a:t>
            </a:r>
            <a:r>
              <a:rPr lang="en-US" altLang="zh-TW" sz="2400" b="1" dirty="0"/>
              <a:t>§70</a:t>
            </a:r>
          </a:p>
          <a:p>
            <a:pPr marL="342900" indent="-342900">
              <a:buFont typeface="+mj-lt"/>
              <a:buAutoNum type="arabicPeriod"/>
            </a:pPr>
            <a:r>
              <a:rPr lang="zh-TW" altLang="en-US" sz="2400" dirty="0"/>
              <a:t>相對於鋸齒撐縫片部分與加工材鋸切中部分以外之其他部分充分圍護之構造。</a:t>
            </a:r>
            <a:endParaRPr lang="en-US" altLang="zh-TW" sz="2400" dirty="0"/>
          </a:p>
          <a:p>
            <a:pPr marL="342900" indent="-342900">
              <a:buFont typeface="+mj-lt"/>
              <a:buAutoNum type="arabicPeriod"/>
            </a:pPr>
            <a:r>
              <a:rPr lang="zh-TW" altLang="en-US" sz="2400" dirty="0"/>
              <a:t>鉸鏈部螺栓、銷等，具有防止鬆脫之性能</a:t>
            </a:r>
            <a:endParaRPr lang="en-US" altLang="zh-TW" sz="2400" dirty="0"/>
          </a:p>
          <a:p>
            <a:pPr marL="342900" indent="-342900">
              <a:buFont typeface="+mj-lt"/>
              <a:buAutoNum type="arabicPeriod"/>
            </a:pPr>
            <a:r>
              <a:rPr lang="zh-TW" altLang="en-US" sz="2400" dirty="0"/>
              <a:t>攜帶式圓盤鋸之鋸齒接觸預防裝置。</a:t>
            </a:r>
            <a:endParaRPr lang="en-US" altLang="zh-TW" sz="2400" dirty="0"/>
          </a:p>
          <a:p>
            <a:pPr marL="342900" indent="-342900">
              <a:buFont typeface="+mj-lt"/>
              <a:buAutoNum type="arabicPeriod"/>
            </a:pPr>
            <a:r>
              <a:rPr lang="zh-TW" altLang="en-US" sz="2400" dirty="0"/>
              <a:t>使用防護面罩及其他保護措施。</a:t>
            </a:r>
          </a:p>
        </p:txBody>
      </p:sp>
      <p:pic>
        <p:nvPicPr>
          <p:cNvPr id="5" name="圖片 4">
            <a:extLst>
              <a:ext uri="{FF2B5EF4-FFF2-40B4-BE49-F238E27FC236}">
                <a16:creationId xmlns:a16="http://schemas.microsoft.com/office/drawing/2014/main" id="{C5339DC8-C62E-64E9-6208-78FA5EA3D331}"/>
              </a:ext>
            </a:extLst>
          </p:cNvPr>
          <p:cNvPicPr>
            <a:picLocks noChangeAspect="1"/>
          </p:cNvPicPr>
          <p:nvPr/>
        </p:nvPicPr>
        <p:blipFill rotWithShape="1">
          <a:blip r:embed="rId2"/>
          <a:srcRect l="5362" r="7145"/>
          <a:stretch/>
        </p:blipFill>
        <p:spPr>
          <a:xfrm>
            <a:off x="8451643" y="4054365"/>
            <a:ext cx="3058511" cy="2819400"/>
          </a:xfrm>
          <a:prstGeom prst="rect">
            <a:avLst/>
          </a:prstGeom>
        </p:spPr>
      </p:pic>
      <p:pic>
        <p:nvPicPr>
          <p:cNvPr id="7" name="圖片 6">
            <a:extLst>
              <a:ext uri="{FF2B5EF4-FFF2-40B4-BE49-F238E27FC236}">
                <a16:creationId xmlns:a16="http://schemas.microsoft.com/office/drawing/2014/main" id="{08C55B7A-E68A-3636-9253-01A407EC30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75" b="99244" l="3058" r="96763">
                        <a14:foregroundMark x1="29856" y1="38035" x2="23741" y2="58942"/>
                        <a14:foregroundMark x1="28777" y1="37531" x2="26259" y2="43325"/>
                        <a14:foregroundMark x1="25719" y1="45844" x2="22122" y2="57179"/>
                        <a14:foregroundMark x1="63849" y1="29975" x2="69065" y2="32997"/>
                        <a14:foregroundMark x1="59712" y1="28212" x2="72842" y2="34005"/>
                        <a14:foregroundMark x1="72662" y1="34761" x2="81655" y2="45592"/>
                        <a14:foregroundMark x1="82734" y1="41310" x2="82734" y2="41310"/>
                        <a14:foregroundMark x1="84712" y1="39798" x2="84712" y2="39798"/>
                        <a14:foregroundMark x1="85612" y1="42569" x2="85612" y2="42569"/>
                        <a14:foregroundMark x1="85072" y1="48363" x2="85072" y2="48363"/>
                        <a14:foregroundMark x1="26799" y1="88413" x2="33453" y2="92191"/>
                        <a14:foregroundMark x1="25000" y1="87657" x2="26259" y2="89924"/>
                      </a14:backgroundRemoval>
                    </a14:imgEffect>
                  </a14:imgLayer>
                </a14:imgProps>
              </a:ext>
            </a:extLst>
          </a:blip>
          <a:stretch>
            <a:fillRect/>
          </a:stretch>
        </p:blipFill>
        <p:spPr>
          <a:xfrm>
            <a:off x="4922116" y="4259106"/>
            <a:ext cx="3529527" cy="2520184"/>
          </a:xfrm>
          <a:prstGeom prst="rect">
            <a:avLst/>
          </a:prstGeom>
        </p:spPr>
      </p:pic>
      <p:pic>
        <p:nvPicPr>
          <p:cNvPr id="8" name="圖片 7">
            <a:extLst>
              <a:ext uri="{FF2B5EF4-FFF2-40B4-BE49-F238E27FC236}">
                <a16:creationId xmlns:a16="http://schemas.microsoft.com/office/drawing/2014/main" id="{56410ADF-A231-0CB2-021F-71EC59906A7A}"/>
              </a:ext>
            </a:extLst>
          </p:cNvPr>
          <p:cNvPicPr>
            <a:picLocks noChangeAspect="1"/>
          </p:cNvPicPr>
          <p:nvPr/>
        </p:nvPicPr>
        <p:blipFill>
          <a:blip r:embed="rId5"/>
          <a:stretch>
            <a:fillRect/>
          </a:stretch>
        </p:blipFill>
        <p:spPr>
          <a:xfrm>
            <a:off x="256874" y="4811321"/>
            <a:ext cx="2466975" cy="1847850"/>
          </a:xfrm>
          <a:prstGeom prst="rect">
            <a:avLst/>
          </a:prstGeom>
        </p:spPr>
      </p:pic>
      <p:pic>
        <p:nvPicPr>
          <p:cNvPr id="9" name="圖片 8">
            <a:extLst>
              <a:ext uri="{FF2B5EF4-FFF2-40B4-BE49-F238E27FC236}">
                <a16:creationId xmlns:a16="http://schemas.microsoft.com/office/drawing/2014/main" id="{7DC53CE4-E7D6-D314-1A69-951F56928984}"/>
              </a:ext>
            </a:extLst>
          </p:cNvPr>
          <p:cNvPicPr>
            <a:picLocks noChangeAspect="1"/>
          </p:cNvPicPr>
          <p:nvPr/>
        </p:nvPicPr>
        <p:blipFill rotWithShape="1">
          <a:blip r:embed="rId6"/>
          <a:srcRect t="24609" r="14351"/>
          <a:stretch/>
        </p:blipFill>
        <p:spPr>
          <a:xfrm>
            <a:off x="2552886" y="4645919"/>
            <a:ext cx="2466974" cy="2171529"/>
          </a:xfrm>
          <a:prstGeom prst="rect">
            <a:avLst/>
          </a:prstGeom>
        </p:spPr>
      </p:pic>
      <p:cxnSp>
        <p:nvCxnSpPr>
          <p:cNvPr id="10" name="直線接點 9">
            <a:extLst>
              <a:ext uri="{FF2B5EF4-FFF2-40B4-BE49-F238E27FC236}">
                <a16:creationId xmlns:a16="http://schemas.microsoft.com/office/drawing/2014/main" id="{D0844C97-B266-4F9F-9517-FA862312A798}"/>
              </a:ext>
            </a:extLst>
          </p:cNvPr>
          <p:cNvCxnSpPr>
            <a:cxnSpLocks/>
          </p:cNvCxnSpPr>
          <p:nvPr/>
        </p:nvCxnSpPr>
        <p:spPr>
          <a:xfrm>
            <a:off x="1378858" y="1291771"/>
            <a:ext cx="2205000"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6" name="乘號 5">
            <a:extLst>
              <a:ext uri="{FF2B5EF4-FFF2-40B4-BE49-F238E27FC236}">
                <a16:creationId xmlns:a16="http://schemas.microsoft.com/office/drawing/2014/main" id="{811DE2E5-7B04-427C-8376-42C47DAD7240}"/>
              </a:ext>
            </a:extLst>
          </p:cNvPr>
          <p:cNvSpPr/>
          <p:nvPr/>
        </p:nvSpPr>
        <p:spPr>
          <a:xfrm>
            <a:off x="-101820" y="4589603"/>
            <a:ext cx="3160332" cy="2284162"/>
          </a:xfrm>
          <a:prstGeom prst="mathMultiply">
            <a:avLst>
              <a:gd name="adj1" fmla="val 7220"/>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41B56B1B-73F5-4AA4-A27A-4C4B5F18E8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39188" t="29843" r="10588"/>
          <a:stretch/>
        </p:blipFill>
        <p:spPr>
          <a:xfrm>
            <a:off x="9654797" y="510165"/>
            <a:ext cx="2537203" cy="3544200"/>
          </a:xfrm>
          <a:prstGeom prst="rect">
            <a:avLst/>
          </a:prstGeom>
        </p:spPr>
      </p:pic>
      <p:pic>
        <p:nvPicPr>
          <p:cNvPr id="1026" name="Picture 2" descr="10寸台鋸防護罩木工倒裝電鋸電圓鋸透明防塵護罩鋸板機集塵器| 蝦皮購物">
            <a:extLst>
              <a:ext uri="{FF2B5EF4-FFF2-40B4-BE49-F238E27FC236}">
                <a16:creationId xmlns:a16="http://schemas.microsoft.com/office/drawing/2014/main" id="{82A78EE7-8F24-4C20-BC1F-2E8E01F4497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6977"/>
          <a:stretch/>
        </p:blipFill>
        <p:spPr bwMode="auto">
          <a:xfrm>
            <a:off x="8297875" y="4220948"/>
            <a:ext cx="3439274" cy="2511469"/>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a:extLst>
              <a:ext uri="{FF2B5EF4-FFF2-40B4-BE49-F238E27FC236}">
                <a16:creationId xmlns:a16="http://schemas.microsoft.com/office/drawing/2014/main" id="{5DF59A65-E543-48C5-8BDF-2A939F162D36}"/>
              </a:ext>
            </a:extLst>
          </p:cNvPr>
          <p:cNvPicPr>
            <a:picLocks noChangeAspect="1"/>
          </p:cNvPicPr>
          <p:nvPr/>
        </p:nvPicPr>
        <p:blipFill rotWithShape="1">
          <a:blip r:embed="rId10"/>
          <a:srcRect l="16945" r="12586"/>
          <a:stretch/>
        </p:blipFill>
        <p:spPr>
          <a:xfrm>
            <a:off x="8297875" y="3903857"/>
            <a:ext cx="3575312" cy="2847639"/>
          </a:xfrm>
          <a:prstGeom prst="rect">
            <a:avLst/>
          </a:prstGeom>
        </p:spPr>
      </p:pic>
    </p:spTree>
    <p:extLst>
      <p:ext uri="{BB962C8B-B14F-4D97-AF65-F5344CB8AC3E}">
        <p14:creationId xmlns:p14="http://schemas.microsoft.com/office/powerpoint/2010/main" val="185710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B2F937-C57E-9199-54BA-D2C11EF34663}"/>
              </a:ext>
            </a:extLst>
          </p:cNvPr>
          <p:cNvSpPr>
            <a:spLocks noGrp="1"/>
          </p:cNvSpPr>
          <p:nvPr>
            <p:ph type="title"/>
          </p:nvPr>
        </p:nvSpPr>
        <p:spPr/>
        <p:txBody>
          <a:bodyPr/>
          <a:lstStyle/>
          <a:p>
            <a:r>
              <a:rPr lang="zh-TW" altLang="en-US" dirty="0"/>
              <a:t>其他個人防護具</a:t>
            </a:r>
          </a:p>
        </p:txBody>
      </p:sp>
      <p:pic>
        <p:nvPicPr>
          <p:cNvPr id="6" name="圖片 5">
            <a:hlinkClick r:id="rId2"/>
            <a:extLst>
              <a:ext uri="{FF2B5EF4-FFF2-40B4-BE49-F238E27FC236}">
                <a16:creationId xmlns:a16="http://schemas.microsoft.com/office/drawing/2014/main" id="{2DAC6E54-8C4A-A59B-EAE5-862C0BD3E5D5}"/>
              </a:ext>
            </a:extLst>
          </p:cNvPr>
          <p:cNvPicPr>
            <a:picLocks noChangeAspect="1"/>
          </p:cNvPicPr>
          <p:nvPr/>
        </p:nvPicPr>
        <p:blipFill>
          <a:blip r:embed="rId3"/>
          <a:stretch>
            <a:fillRect/>
          </a:stretch>
        </p:blipFill>
        <p:spPr>
          <a:xfrm>
            <a:off x="452325" y="1959015"/>
            <a:ext cx="3322433" cy="3322433"/>
          </a:xfrm>
          <a:prstGeom prst="rect">
            <a:avLst/>
          </a:prstGeom>
        </p:spPr>
      </p:pic>
      <p:sp>
        <p:nvSpPr>
          <p:cNvPr id="7" name="文字方塊 6">
            <a:extLst>
              <a:ext uri="{FF2B5EF4-FFF2-40B4-BE49-F238E27FC236}">
                <a16:creationId xmlns:a16="http://schemas.microsoft.com/office/drawing/2014/main" id="{DD8B2C0F-B640-17EE-66C0-135636BE5314}"/>
              </a:ext>
            </a:extLst>
          </p:cNvPr>
          <p:cNvSpPr txBox="1"/>
          <p:nvPr/>
        </p:nvSpPr>
        <p:spPr>
          <a:xfrm>
            <a:off x="912040" y="5907465"/>
            <a:ext cx="2646878" cy="584775"/>
          </a:xfrm>
          <a:prstGeom prst="rect">
            <a:avLst/>
          </a:prstGeom>
          <a:noFill/>
        </p:spPr>
        <p:txBody>
          <a:bodyPr wrap="none" rtlCol="0">
            <a:spAutoFit/>
          </a:bodyPr>
          <a:lstStyle/>
          <a:p>
            <a:r>
              <a:rPr lang="zh-TW" altLang="en-US" sz="3200" b="1" dirty="0">
                <a:latin typeface="微軟正黑體" panose="020B0604030504040204" pitchFamily="34" charset="-120"/>
                <a:ea typeface="微軟正黑體" panose="020B0604030504040204" pitchFamily="34" charset="-120"/>
                <a:hlinkClick r:id="rId4"/>
              </a:rPr>
              <a:t>工程用安全帽</a:t>
            </a:r>
            <a:endParaRPr lang="zh-TW" altLang="en-US" sz="3200" b="1"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38368282-2C71-9149-46C0-4968714C2321}"/>
              </a:ext>
            </a:extLst>
          </p:cNvPr>
          <p:cNvSpPr txBox="1"/>
          <p:nvPr/>
        </p:nvSpPr>
        <p:spPr>
          <a:xfrm>
            <a:off x="4053202" y="5907464"/>
            <a:ext cx="4579882" cy="584775"/>
          </a:xfrm>
          <a:prstGeom prst="rect">
            <a:avLst/>
          </a:prstGeom>
          <a:noFill/>
        </p:spPr>
        <p:txBody>
          <a:bodyPr wrap="square">
            <a:spAutoFit/>
          </a:bodyPr>
          <a:lstStyle/>
          <a:p>
            <a:r>
              <a:rPr lang="zh-TW" altLang="en-US" sz="3200" b="1" dirty="0">
                <a:latin typeface="微軟正黑體" panose="020B0604030504040204" pitchFamily="34" charset="-120"/>
                <a:ea typeface="微軟正黑體" panose="020B0604030504040204" pitchFamily="34" charset="-120"/>
              </a:rPr>
              <a:t>面部護罩</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防撞、防飛濺</a:t>
            </a:r>
            <a:r>
              <a:rPr lang="en-US" altLang="zh-TW" sz="3200" b="1" dirty="0">
                <a:latin typeface="微軟正黑體" panose="020B0604030504040204" pitchFamily="34" charset="-120"/>
                <a:ea typeface="微軟正黑體" panose="020B0604030504040204" pitchFamily="34" charset="-120"/>
              </a:rPr>
              <a:t>)</a:t>
            </a:r>
            <a:endParaRPr lang="zh-TW" altLang="en-US" sz="3200" b="1" dirty="0">
              <a:latin typeface="微軟正黑體" panose="020B0604030504040204" pitchFamily="34" charset="-120"/>
              <a:ea typeface="微軟正黑體" panose="020B0604030504040204" pitchFamily="34" charset="-120"/>
            </a:endParaRPr>
          </a:p>
        </p:txBody>
      </p:sp>
      <p:pic>
        <p:nvPicPr>
          <p:cNvPr id="4098" name="Picture 2" descr="威力耐衝擊全臉包覆型專業防護面罩">
            <a:hlinkClick r:id="rId5"/>
            <a:extLst>
              <a:ext uri="{FF2B5EF4-FFF2-40B4-BE49-F238E27FC236}">
                <a16:creationId xmlns:a16="http://schemas.microsoft.com/office/drawing/2014/main" id="{4805C6A1-08F8-255C-1CDD-792847617D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6510" y="2158084"/>
            <a:ext cx="3123364" cy="31233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接點 7">
            <a:extLst>
              <a:ext uri="{FF2B5EF4-FFF2-40B4-BE49-F238E27FC236}">
                <a16:creationId xmlns:a16="http://schemas.microsoft.com/office/drawing/2014/main" id="{FC8292B6-EC52-45DB-B942-795005CCB875}"/>
              </a:ext>
            </a:extLst>
          </p:cNvPr>
          <p:cNvCxnSpPr>
            <a:cxnSpLocks/>
          </p:cNvCxnSpPr>
          <p:nvPr/>
        </p:nvCxnSpPr>
        <p:spPr>
          <a:xfrm>
            <a:off x="1378858" y="1291771"/>
            <a:ext cx="3871568"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63664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737B06-06E4-43D3-8458-B36C71BA48AE}"/>
              </a:ext>
            </a:extLst>
          </p:cNvPr>
          <p:cNvSpPr>
            <a:spLocks noGrp="1"/>
          </p:cNvSpPr>
          <p:nvPr>
            <p:ph type="title"/>
          </p:nvPr>
        </p:nvSpPr>
        <p:spPr/>
        <p:txBody>
          <a:bodyPr/>
          <a:lstStyle/>
          <a:p>
            <a:r>
              <a:rPr lang="zh-TW" altLang="en-US" dirty="0"/>
              <a:t>雇主責任與勞工義務</a:t>
            </a:r>
          </a:p>
        </p:txBody>
      </p:sp>
      <p:sp>
        <p:nvSpPr>
          <p:cNvPr id="3" name="內容版面配置區 2">
            <a:extLst>
              <a:ext uri="{FF2B5EF4-FFF2-40B4-BE49-F238E27FC236}">
                <a16:creationId xmlns:a16="http://schemas.microsoft.com/office/drawing/2014/main" id="{CE18D92E-2531-48EC-B596-5686C16160DE}"/>
              </a:ext>
            </a:extLst>
          </p:cNvPr>
          <p:cNvSpPr>
            <a:spLocks noGrp="1"/>
          </p:cNvSpPr>
          <p:nvPr>
            <p:ph idx="1"/>
          </p:nvPr>
        </p:nvSpPr>
        <p:spPr/>
        <p:txBody>
          <a:bodyPr>
            <a:noAutofit/>
          </a:bodyPr>
          <a:lstStyle/>
          <a:p>
            <a:pPr marL="0" indent="0">
              <a:buNone/>
            </a:pPr>
            <a:r>
              <a:rPr lang="zh-TW" altLang="en-US" sz="2400" b="1" i="0" u="none" strike="noStrike" dirty="0">
                <a:effectLst/>
              </a:rPr>
              <a:t>雇主：</a:t>
            </a:r>
            <a:endParaRPr lang="en-US" altLang="zh-TW" sz="2400" b="1" i="0" u="none" strike="noStrike" dirty="0">
              <a:effectLst/>
            </a:endParaRPr>
          </a:p>
          <a:p>
            <a:r>
              <a:rPr lang="zh-TW" altLang="en-US" sz="2400" b="0" i="0" u="none" strike="noStrike" dirty="0">
                <a:effectLst/>
              </a:rPr>
              <a:t>遵守勞動法令</a:t>
            </a:r>
            <a:r>
              <a:rPr lang="en-US" altLang="zh-TW" sz="2400" b="0" i="0" u="none" strike="noStrike" dirty="0">
                <a:effectLst/>
              </a:rPr>
              <a:t>(</a:t>
            </a:r>
            <a:r>
              <a:rPr lang="zh-TW" altLang="en-US" sz="2400" b="0" i="0" u="none" strike="noStrike" dirty="0">
                <a:effectLst/>
              </a:rPr>
              <a:t>勞基法、勞保條例、職安法</a:t>
            </a:r>
            <a:r>
              <a:rPr lang="en-US" altLang="zh-TW" sz="2400" b="0" i="0" u="none" strike="noStrike" dirty="0">
                <a:effectLst/>
              </a:rPr>
              <a:t>…)</a:t>
            </a:r>
            <a:r>
              <a:rPr lang="zh-TW" altLang="en-US" sz="2400" b="0" i="0" u="none" strike="noStrike" dirty="0">
                <a:effectLst/>
              </a:rPr>
              <a:t>的責任。</a:t>
            </a:r>
            <a:endParaRPr lang="en-US" altLang="zh-TW" sz="2400" b="0" i="0" u="none" strike="noStrike" dirty="0">
              <a:effectLst/>
            </a:endParaRPr>
          </a:p>
          <a:p>
            <a:r>
              <a:rPr lang="zh-TW" altLang="en-US" sz="2400" b="0" i="0" u="none" strike="noStrike" dirty="0">
                <a:effectLst/>
              </a:rPr>
              <a:t>對建築物或工作物的設置責任。</a:t>
            </a:r>
            <a:endParaRPr lang="en-US" altLang="zh-TW" sz="2400" b="0" i="0" u="none" strike="noStrike" dirty="0">
              <a:effectLst/>
            </a:endParaRPr>
          </a:p>
          <a:p>
            <a:pPr marL="0" indent="0">
              <a:buNone/>
            </a:pPr>
            <a:r>
              <a:rPr lang="zh-TW" altLang="en-US" sz="2400" b="1" dirty="0"/>
              <a:t>勞工：</a:t>
            </a:r>
            <a:endParaRPr lang="en-US" altLang="zh-TW" sz="2400" b="1" dirty="0"/>
          </a:p>
          <a:p>
            <a:r>
              <a:rPr lang="zh-TW" altLang="en-US" sz="2400" dirty="0"/>
              <a:t>遵守工作守則、接受教育訓練、接受健康檢查的義務。</a:t>
            </a:r>
            <a:endParaRPr lang="en-US" altLang="zh-TW" sz="2400" dirty="0"/>
          </a:p>
          <a:p>
            <a:pPr marL="0" indent="0">
              <a:buNone/>
            </a:pPr>
            <a:r>
              <a:rPr lang="zh-TW" altLang="en-US" sz="2400" b="1" i="0" u="none" strike="noStrike" dirty="0">
                <a:solidFill>
                  <a:srgbClr val="057B7B"/>
                </a:solidFill>
                <a:effectLst/>
                <a:hlinkClick r:id="rId2"/>
              </a:rPr>
              <a:t>職業災害勞工保護法</a:t>
            </a:r>
            <a:r>
              <a:rPr lang="zh-TW" altLang="zh-TW" sz="2400" b="1" i="0" u="none" strike="noStrike" dirty="0">
                <a:solidFill>
                  <a:srgbClr val="057B7B"/>
                </a:solidFill>
                <a:effectLst/>
              </a:rPr>
              <a:t>§</a:t>
            </a:r>
            <a:r>
              <a:rPr lang="en-US" altLang="zh-TW" sz="2400" b="1" i="0" u="none" strike="noStrike" dirty="0">
                <a:solidFill>
                  <a:srgbClr val="057B7B"/>
                </a:solidFill>
                <a:effectLst/>
              </a:rPr>
              <a:t>7</a:t>
            </a:r>
          </a:p>
          <a:p>
            <a:r>
              <a:rPr lang="zh-TW" altLang="en-US" sz="2400" dirty="0"/>
              <a:t>勞工因職業災害所致之損害，雇主應負賠償責任。但雇主能證明無過失者，不在此限。</a:t>
            </a:r>
          </a:p>
          <a:p>
            <a:pPr marL="0" indent="0">
              <a:buNone/>
            </a:pPr>
            <a:endParaRPr lang="en-US" altLang="zh-TW" sz="2400" b="1" i="0" u="none" strike="noStrike" dirty="0">
              <a:solidFill>
                <a:srgbClr val="057B7B"/>
              </a:solidFill>
              <a:effectLst/>
            </a:endParaRPr>
          </a:p>
        </p:txBody>
      </p:sp>
      <p:cxnSp>
        <p:nvCxnSpPr>
          <p:cNvPr id="4" name="直線接點 3">
            <a:extLst>
              <a:ext uri="{FF2B5EF4-FFF2-40B4-BE49-F238E27FC236}">
                <a16:creationId xmlns:a16="http://schemas.microsoft.com/office/drawing/2014/main" id="{9429F819-EAC6-4303-BDEE-BA5D474D3BB1}"/>
              </a:ext>
            </a:extLst>
          </p:cNvPr>
          <p:cNvCxnSpPr>
            <a:cxnSpLocks/>
          </p:cNvCxnSpPr>
          <p:nvPr/>
        </p:nvCxnSpPr>
        <p:spPr>
          <a:xfrm>
            <a:off x="1378858" y="1291771"/>
            <a:ext cx="4903955"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14381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6DEF98-D1E8-4AF9-B288-958AFE61B28F}"/>
              </a:ext>
            </a:extLst>
          </p:cNvPr>
          <p:cNvSpPr>
            <a:spLocks noGrp="1"/>
          </p:cNvSpPr>
          <p:nvPr>
            <p:ph type="title"/>
          </p:nvPr>
        </p:nvSpPr>
        <p:spPr/>
        <p:txBody>
          <a:bodyPr/>
          <a:lstStyle/>
          <a:p>
            <a:r>
              <a:rPr lang="zh-TW" altLang="en-US" dirty="0"/>
              <a:t>危害告知、承攬商承諾書</a:t>
            </a:r>
          </a:p>
        </p:txBody>
      </p:sp>
      <p:sp>
        <p:nvSpPr>
          <p:cNvPr id="3" name="內容版面配置區 2">
            <a:extLst>
              <a:ext uri="{FF2B5EF4-FFF2-40B4-BE49-F238E27FC236}">
                <a16:creationId xmlns:a16="http://schemas.microsoft.com/office/drawing/2014/main" id="{1627BE44-D63E-4132-AF1B-7EAE402BF03E}"/>
              </a:ext>
            </a:extLst>
          </p:cNvPr>
          <p:cNvSpPr>
            <a:spLocks noGrp="1"/>
          </p:cNvSpPr>
          <p:nvPr>
            <p:ph idx="1"/>
          </p:nvPr>
        </p:nvSpPr>
        <p:spPr/>
        <p:txBody>
          <a:bodyPr>
            <a:normAutofit fontScale="92500" lnSpcReduction="10000"/>
          </a:bodyPr>
          <a:lstStyle/>
          <a:p>
            <a:pPr marL="0" indent="0">
              <a:buNone/>
            </a:pPr>
            <a:r>
              <a:rPr lang="zh-TW" altLang="en-US" sz="2400" b="1" dirty="0"/>
              <a:t>職業安全衛生法</a:t>
            </a:r>
            <a:r>
              <a:rPr lang="en-US" altLang="zh-TW" sz="2400" b="1" dirty="0"/>
              <a:t>§26</a:t>
            </a:r>
          </a:p>
          <a:p>
            <a:r>
              <a:rPr lang="zh-TW" altLang="en-US" sz="2400" dirty="0"/>
              <a:t>事業單位以其事業之全部或一部分交付承攬時，應於事前告知該承攬人有關其事業工作環境、危害因素暨本法及有關安全衛生規定應採取之措施。</a:t>
            </a:r>
          </a:p>
          <a:p>
            <a:r>
              <a:rPr lang="zh-TW" altLang="en-US" sz="2400" dirty="0"/>
              <a:t>承攬人就其承攬之全部或一部分交付再承攬時，承攬人亦應依前項規定告知再承攬人。</a:t>
            </a:r>
            <a:endParaRPr lang="en-US" altLang="zh-TW" sz="2400" dirty="0"/>
          </a:p>
          <a:p>
            <a:pPr marL="0" indent="0">
              <a:buNone/>
            </a:pPr>
            <a:r>
              <a:rPr lang="zh-TW" altLang="en-US" sz="2400" b="1" dirty="0"/>
              <a:t>職業安全衛生法</a:t>
            </a:r>
            <a:r>
              <a:rPr lang="en-US" altLang="zh-TW" sz="2400" b="1" dirty="0"/>
              <a:t>§45</a:t>
            </a:r>
            <a:endParaRPr lang="en-US" altLang="zh-TW" sz="2400" dirty="0"/>
          </a:p>
          <a:p>
            <a:r>
              <a:rPr lang="zh-TW" altLang="en-US" sz="2400" dirty="0"/>
              <a:t>處新臺幣三萬元以上十五萬元以下罰鍰。</a:t>
            </a:r>
            <a:endParaRPr lang="en-US" altLang="zh-TW" sz="2400" dirty="0"/>
          </a:p>
          <a:p>
            <a:pPr marL="0" indent="0">
              <a:buNone/>
            </a:pPr>
            <a:r>
              <a:rPr lang="zh-TW" altLang="en-US" sz="2400" b="1" dirty="0"/>
              <a:t>國立政治大學</a:t>
            </a:r>
            <a:endParaRPr lang="en-US" altLang="zh-TW" sz="2400" b="1" dirty="0"/>
          </a:p>
          <a:p>
            <a:r>
              <a:rPr lang="zh-TW" altLang="en-US" sz="2400" dirty="0"/>
              <a:t>承攬廠商承諾書</a:t>
            </a:r>
          </a:p>
        </p:txBody>
      </p:sp>
      <p:cxnSp>
        <p:nvCxnSpPr>
          <p:cNvPr id="4" name="直線接點 3">
            <a:extLst>
              <a:ext uri="{FF2B5EF4-FFF2-40B4-BE49-F238E27FC236}">
                <a16:creationId xmlns:a16="http://schemas.microsoft.com/office/drawing/2014/main" id="{7C0485DC-3346-4E10-AD93-BB8A382CCBB4}"/>
              </a:ext>
            </a:extLst>
          </p:cNvPr>
          <p:cNvCxnSpPr>
            <a:cxnSpLocks/>
          </p:cNvCxnSpPr>
          <p:nvPr/>
        </p:nvCxnSpPr>
        <p:spPr>
          <a:xfrm>
            <a:off x="1378858" y="1291771"/>
            <a:ext cx="6098574"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1501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2BC48526-E10A-9102-7689-DEAB84F59AD8}"/>
              </a:ext>
            </a:extLst>
          </p:cNvPr>
          <p:cNvSpPr>
            <a:spLocks noGrp="1"/>
          </p:cNvSpPr>
          <p:nvPr>
            <p:ph type="title"/>
          </p:nvPr>
        </p:nvSpPr>
        <p:spPr/>
        <p:txBody>
          <a:bodyPr>
            <a:normAutofit/>
          </a:bodyPr>
          <a:lstStyle/>
          <a:p>
            <a:pPr algn="ctr"/>
            <a:r>
              <a:rPr lang="zh-TW" altLang="en-US" sz="3600" b="1" dirty="0"/>
              <a:t>安全第一人人知．時時遵守才重要</a:t>
            </a:r>
          </a:p>
        </p:txBody>
      </p:sp>
      <p:sp>
        <p:nvSpPr>
          <p:cNvPr id="7" name="圖片版面配置區 6">
            <a:extLst>
              <a:ext uri="{FF2B5EF4-FFF2-40B4-BE49-F238E27FC236}">
                <a16:creationId xmlns:a16="http://schemas.microsoft.com/office/drawing/2014/main" id="{9B4CCB35-18E4-67DB-4D55-DD55BC88D0BD}"/>
              </a:ext>
            </a:extLst>
          </p:cNvPr>
          <p:cNvSpPr>
            <a:spLocks noGrp="1"/>
          </p:cNvSpPr>
          <p:nvPr>
            <p:ph type="pic" idx="1"/>
          </p:nvPr>
        </p:nvSpPr>
        <p:spPr/>
      </p:sp>
      <p:pic>
        <p:nvPicPr>
          <p:cNvPr id="9" name="圖片 8">
            <a:extLst>
              <a:ext uri="{FF2B5EF4-FFF2-40B4-BE49-F238E27FC236}">
                <a16:creationId xmlns:a16="http://schemas.microsoft.com/office/drawing/2014/main" id="{08336D4D-752A-4EDE-0851-61E089B4CFA3}"/>
              </a:ext>
            </a:extLst>
          </p:cNvPr>
          <p:cNvPicPr>
            <a:picLocks noChangeAspect="1"/>
          </p:cNvPicPr>
          <p:nvPr/>
        </p:nvPicPr>
        <p:blipFill>
          <a:blip r:embed="rId2"/>
          <a:stretch>
            <a:fillRect/>
          </a:stretch>
        </p:blipFill>
        <p:spPr>
          <a:xfrm>
            <a:off x="0" y="-517496"/>
            <a:ext cx="11292840" cy="5646420"/>
          </a:xfrm>
          <a:prstGeom prst="rect">
            <a:avLst/>
          </a:prstGeom>
        </p:spPr>
      </p:pic>
      <p:sp>
        <p:nvSpPr>
          <p:cNvPr id="8" name="文字版面配置區 7">
            <a:extLst>
              <a:ext uri="{FF2B5EF4-FFF2-40B4-BE49-F238E27FC236}">
                <a16:creationId xmlns:a16="http://schemas.microsoft.com/office/drawing/2014/main" id="{257D2161-9496-B86D-F08E-D95FEE845AE1}"/>
              </a:ext>
            </a:extLst>
          </p:cNvPr>
          <p:cNvSpPr>
            <a:spLocks noGrp="1"/>
          </p:cNvSpPr>
          <p:nvPr>
            <p:ph type="body" sz="half" idx="2"/>
          </p:nvPr>
        </p:nvSpPr>
        <p:spPr/>
        <p:txBody>
          <a:bodyPr/>
          <a:lstStyle/>
          <a:p>
            <a:endParaRPr lang="zh-TW" altLang="en-US" dirty="0"/>
          </a:p>
        </p:txBody>
      </p:sp>
    </p:spTree>
    <p:extLst>
      <p:ext uri="{BB962C8B-B14F-4D97-AF65-F5344CB8AC3E}">
        <p14:creationId xmlns:p14="http://schemas.microsoft.com/office/powerpoint/2010/main" val="2380869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接點 12">
            <a:extLst>
              <a:ext uri="{FF2B5EF4-FFF2-40B4-BE49-F238E27FC236}">
                <a16:creationId xmlns:a16="http://schemas.microsoft.com/office/drawing/2014/main" id="{CEF0224C-83FF-4F73-9C7E-E5F18AB2AB76}"/>
              </a:ext>
            </a:extLst>
          </p:cNvPr>
          <p:cNvCxnSpPr>
            <a:cxnSpLocks/>
          </p:cNvCxnSpPr>
          <p:nvPr/>
        </p:nvCxnSpPr>
        <p:spPr>
          <a:xfrm>
            <a:off x="1261872" y="1351372"/>
            <a:ext cx="3527842"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12" name="矩形: 剪去對角角落 11">
            <a:extLst>
              <a:ext uri="{FF2B5EF4-FFF2-40B4-BE49-F238E27FC236}">
                <a16:creationId xmlns:a16="http://schemas.microsoft.com/office/drawing/2014/main" id="{F9EDAF5E-B94D-48A5-B6C5-ED067B0CBD15}"/>
              </a:ext>
            </a:extLst>
          </p:cNvPr>
          <p:cNvSpPr/>
          <p:nvPr/>
        </p:nvSpPr>
        <p:spPr>
          <a:xfrm>
            <a:off x="787399" y="6172200"/>
            <a:ext cx="10509865" cy="320039"/>
          </a:xfrm>
          <a:prstGeom prst="snip2DiagRect">
            <a:avLst>
              <a:gd name="adj1" fmla="val 50000"/>
              <a:gd name="adj2" fmla="val 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91C6065A-5462-4DEB-9D9B-C3FD8984D4F7}"/>
              </a:ext>
            </a:extLst>
          </p:cNvPr>
          <p:cNvSpPr>
            <a:spLocks noGrp="1"/>
          </p:cNvSpPr>
          <p:nvPr>
            <p:ph type="title"/>
          </p:nvPr>
        </p:nvSpPr>
        <p:spPr>
          <a:xfrm>
            <a:off x="1261872" y="365760"/>
            <a:ext cx="9692640" cy="1014641"/>
          </a:xfrm>
        </p:spPr>
        <p:txBody>
          <a:bodyPr/>
          <a:lstStyle/>
          <a:p>
            <a:r>
              <a:rPr lang="zh-TW" altLang="en-US" dirty="0"/>
              <a:t>職災骨牌理論</a:t>
            </a:r>
          </a:p>
        </p:txBody>
      </p:sp>
      <p:sp>
        <p:nvSpPr>
          <p:cNvPr id="5" name="立方體 4">
            <a:extLst>
              <a:ext uri="{FF2B5EF4-FFF2-40B4-BE49-F238E27FC236}">
                <a16:creationId xmlns:a16="http://schemas.microsoft.com/office/drawing/2014/main" id="{857CE284-13E1-43BC-9138-D465DBA70045}"/>
              </a:ext>
            </a:extLst>
          </p:cNvPr>
          <p:cNvSpPr/>
          <p:nvPr/>
        </p:nvSpPr>
        <p:spPr>
          <a:xfrm rot="2448503">
            <a:off x="1400383" y="2348420"/>
            <a:ext cx="1260103" cy="4483510"/>
          </a:xfrm>
          <a:prstGeom prst="cub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b="1" dirty="0">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社會環境因素</a:t>
            </a:r>
          </a:p>
        </p:txBody>
      </p:sp>
      <p:sp>
        <p:nvSpPr>
          <p:cNvPr id="8" name="立方體 7">
            <a:extLst>
              <a:ext uri="{FF2B5EF4-FFF2-40B4-BE49-F238E27FC236}">
                <a16:creationId xmlns:a16="http://schemas.microsoft.com/office/drawing/2014/main" id="{439FFFF5-A5AD-4E7E-8ED0-BE3ABF3E6118}"/>
              </a:ext>
            </a:extLst>
          </p:cNvPr>
          <p:cNvSpPr/>
          <p:nvPr/>
        </p:nvSpPr>
        <p:spPr>
          <a:xfrm rot="577199">
            <a:off x="3808363" y="1983328"/>
            <a:ext cx="1260103" cy="4483510"/>
          </a:xfrm>
          <a:prstGeom prst="cub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b="1" dirty="0">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人員缺陷</a:t>
            </a:r>
          </a:p>
        </p:txBody>
      </p:sp>
      <p:sp>
        <p:nvSpPr>
          <p:cNvPr id="9" name="立方體 8">
            <a:extLst>
              <a:ext uri="{FF2B5EF4-FFF2-40B4-BE49-F238E27FC236}">
                <a16:creationId xmlns:a16="http://schemas.microsoft.com/office/drawing/2014/main" id="{8E524F2E-7AAC-4400-9045-F2652EC2DF38}"/>
              </a:ext>
            </a:extLst>
          </p:cNvPr>
          <p:cNvSpPr/>
          <p:nvPr/>
        </p:nvSpPr>
        <p:spPr>
          <a:xfrm>
            <a:off x="5698321" y="2008730"/>
            <a:ext cx="1260103" cy="4483510"/>
          </a:xfrm>
          <a:prstGeom prst="cub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b="1" dirty="0">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不安全的行為環境</a:t>
            </a:r>
          </a:p>
        </p:txBody>
      </p:sp>
      <p:sp>
        <p:nvSpPr>
          <p:cNvPr id="10" name="立方體 9">
            <a:extLst>
              <a:ext uri="{FF2B5EF4-FFF2-40B4-BE49-F238E27FC236}">
                <a16:creationId xmlns:a16="http://schemas.microsoft.com/office/drawing/2014/main" id="{3A64A241-6C7B-4227-9BD5-D2BDF311F2EB}"/>
              </a:ext>
            </a:extLst>
          </p:cNvPr>
          <p:cNvSpPr/>
          <p:nvPr/>
        </p:nvSpPr>
        <p:spPr>
          <a:xfrm>
            <a:off x="7581721" y="2008730"/>
            <a:ext cx="1260103" cy="4483510"/>
          </a:xfrm>
          <a:prstGeom prst="cub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b="1" dirty="0">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意外事故</a:t>
            </a:r>
          </a:p>
        </p:txBody>
      </p:sp>
      <p:sp>
        <p:nvSpPr>
          <p:cNvPr id="11" name="立方體 10">
            <a:extLst>
              <a:ext uri="{FF2B5EF4-FFF2-40B4-BE49-F238E27FC236}">
                <a16:creationId xmlns:a16="http://schemas.microsoft.com/office/drawing/2014/main" id="{BAF23412-3C97-49AA-AE58-F7F751622085}"/>
              </a:ext>
            </a:extLst>
          </p:cNvPr>
          <p:cNvSpPr/>
          <p:nvPr/>
        </p:nvSpPr>
        <p:spPr>
          <a:xfrm>
            <a:off x="9465122" y="2008730"/>
            <a:ext cx="1260103" cy="4483510"/>
          </a:xfrm>
          <a:prstGeom prst="cub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3200" b="1" dirty="0">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人損</a:t>
            </a:r>
            <a:endParaRPr lang="en-US" altLang="zh-TW" sz="3200" b="1" dirty="0">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endParaRPr>
          </a:p>
          <a:p>
            <a:pPr algn="ctr"/>
            <a:r>
              <a:rPr lang="zh-TW" altLang="en-US" sz="3200" b="1" dirty="0">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財損</a:t>
            </a:r>
          </a:p>
        </p:txBody>
      </p:sp>
    </p:spTree>
    <p:extLst>
      <p:ext uri="{BB962C8B-B14F-4D97-AF65-F5344CB8AC3E}">
        <p14:creationId xmlns:p14="http://schemas.microsoft.com/office/powerpoint/2010/main" val="3935015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E4945355-A97F-4E33-9910-A40BE5B75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79"/>
            <a:ext cx="12233208" cy="6881179"/>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3">
            <a:extLst>
              <a:ext uri="{FF2B5EF4-FFF2-40B4-BE49-F238E27FC236}">
                <a16:creationId xmlns:a16="http://schemas.microsoft.com/office/drawing/2014/main" id="{CDFC4D31-D4BB-45D7-A2E7-3CBA356E54E8}"/>
              </a:ext>
            </a:extLst>
          </p:cNvPr>
          <p:cNvSpPr>
            <a:spLocks noGrp="1"/>
          </p:cNvSpPr>
          <p:nvPr>
            <p:ph type="title"/>
          </p:nvPr>
        </p:nvSpPr>
        <p:spPr>
          <a:xfrm>
            <a:off x="0" y="365760"/>
            <a:ext cx="12192000" cy="809897"/>
          </a:xfrm>
        </p:spPr>
        <p:txBody>
          <a:bodyPr/>
          <a:lstStyle/>
          <a:p>
            <a:pPr algn="ctr"/>
            <a:r>
              <a:rPr lang="zh-TW" altLang="en-US" dirty="0">
                <a:solidFill>
                  <a:schemeClr val="bg1"/>
                </a:solidFill>
              </a:rPr>
              <a:t>職災的冰山理論</a:t>
            </a:r>
          </a:p>
        </p:txBody>
      </p:sp>
      <p:cxnSp>
        <p:nvCxnSpPr>
          <p:cNvPr id="9" name="直線單箭頭接點 8">
            <a:extLst>
              <a:ext uri="{FF2B5EF4-FFF2-40B4-BE49-F238E27FC236}">
                <a16:creationId xmlns:a16="http://schemas.microsoft.com/office/drawing/2014/main" id="{17CC0084-B1F9-4F66-91D4-EECA57A1CD10}"/>
              </a:ext>
            </a:extLst>
          </p:cNvPr>
          <p:cNvCxnSpPr>
            <a:cxnSpLocks/>
          </p:cNvCxnSpPr>
          <p:nvPr/>
        </p:nvCxnSpPr>
        <p:spPr>
          <a:xfrm>
            <a:off x="616857" y="2612571"/>
            <a:ext cx="7453086" cy="0"/>
          </a:xfrm>
          <a:prstGeom prst="straightConnector1">
            <a:avLst/>
          </a:prstGeom>
          <a:ln w="76200">
            <a:solidFill>
              <a:schemeClr val="accent5">
                <a:lumMod val="60000"/>
                <a:lumOff val="4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BF6DF095-1FC3-423B-B761-4F94D297431A}"/>
              </a:ext>
            </a:extLst>
          </p:cNvPr>
          <p:cNvCxnSpPr>
            <a:cxnSpLocks/>
          </p:cNvCxnSpPr>
          <p:nvPr/>
        </p:nvCxnSpPr>
        <p:spPr>
          <a:xfrm>
            <a:off x="616857" y="3635828"/>
            <a:ext cx="8512629" cy="0"/>
          </a:xfrm>
          <a:prstGeom prst="straightConnector1">
            <a:avLst/>
          </a:prstGeom>
          <a:ln w="76200">
            <a:solidFill>
              <a:schemeClr val="accent3">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5E91B94E-9E62-4D42-9889-9F31DC119C24}"/>
              </a:ext>
            </a:extLst>
          </p:cNvPr>
          <p:cNvCxnSpPr>
            <a:cxnSpLocks/>
          </p:cNvCxnSpPr>
          <p:nvPr/>
        </p:nvCxnSpPr>
        <p:spPr>
          <a:xfrm>
            <a:off x="616857" y="4963885"/>
            <a:ext cx="9368972" cy="0"/>
          </a:xfrm>
          <a:prstGeom prst="straightConnector1">
            <a:avLst/>
          </a:prstGeom>
          <a:ln w="76200">
            <a:solidFill>
              <a:schemeClr val="accent2">
                <a:lumMod val="60000"/>
                <a:lumOff val="4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4EC8EEAF-510E-4AA4-AB5B-635539E35241}"/>
              </a:ext>
            </a:extLst>
          </p:cNvPr>
          <p:cNvCxnSpPr>
            <a:cxnSpLocks/>
          </p:cNvCxnSpPr>
          <p:nvPr/>
        </p:nvCxnSpPr>
        <p:spPr>
          <a:xfrm>
            <a:off x="616857" y="1966685"/>
            <a:ext cx="6350000" cy="0"/>
          </a:xfrm>
          <a:prstGeom prst="straightConnector1">
            <a:avLst/>
          </a:prstGeom>
          <a:ln w="76200">
            <a:solidFill>
              <a:schemeClr val="accent5">
                <a:lumMod val="20000"/>
                <a:lumOff val="8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40F1DB4D-A19B-4623-B8FA-C784EBBE9D97}"/>
              </a:ext>
            </a:extLst>
          </p:cNvPr>
          <p:cNvSpPr txBox="1"/>
          <p:nvPr/>
        </p:nvSpPr>
        <p:spPr>
          <a:xfrm>
            <a:off x="7779655" y="5418240"/>
            <a:ext cx="4209145" cy="461665"/>
          </a:xfrm>
          <a:prstGeom prst="rect">
            <a:avLst/>
          </a:prstGeom>
          <a:noFill/>
        </p:spPr>
        <p:txBody>
          <a:bodyPr wrap="square" rtlCol="0">
            <a:spAutoFit/>
          </a:bodyPr>
          <a:lstStyle/>
          <a:p>
            <a:r>
              <a:rPr lang="en-US" altLang="zh-TW" sz="2400" b="1" dirty="0">
                <a:solidFill>
                  <a:schemeClr val="bg1"/>
                </a:solidFill>
                <a:latin typeface="微軟正黑體" panose="020B0604030504040204" pitchFamily="34" charset="-120"/>
                <a:ea typeface="微軟正黑體" panose="020B0604030504040204" pitchFamily="34" charset="-120"/>
              </a:rPr>
              <a:t>30,000</a:t>
            </a:r>
            <a:r>
              <a:rPr lang="zh-TW" altLang="en-US" sz="2400" b="1" dirty="0">
                <a:solidFill>
                  <a:schemeClr val="bg1"/>
                </a:solidFill>
                <a:latin typeface="微軟正黑體" panose="020B0604030504040204" pitchFamily="34" charset="-120"/>
                <a:ea typeface="微軟正黑體" panose="020B0604030504040204" pitchFamily="34" charset="-120"/>
              </a:rPr>
              <a:t> 不安全的行為與環境</a:t>
            </a:r>
          </a:p>
        </p:txBody>
      </p:sp>
      <p:sp>
        <p:nvSpPr>
          <p:cNvPr id="21" name="文字方塊 20">
            <a:extLst>
              <a:ext uri="{FF2B5EF4-FFF2-40B4-BE49-F238E27FC236}">
                <a16:creationId xmlns:a16="http://schemas.microsoft.com/office/drawing/2014/main" id="{FCF75310-0C24-4EEA-9DEC-3F49E62F3D02}"/>
              </a:ext>
            </a:extLst>
          </p:cNvPr>
          <p:cNvSpPr txBox="1"/>
          <p:nvPr/>
        </p:nvSpPr>
        <p:spPr>
          <a:xfrm>
            <a:off x="7779658" y="4140199"/>
            <a:ext cx="3976913" cy="461665"/>
          </a:xfrm>
          <a:prstGeom prst="rect">
            <a:avLst/>
          </a:prstGeom>
          <a:noFill/>
        </p:spPr>
        <p:txBody>
          <a:bodyPr wrap="square" rtlCol="0">
            <a:spAutoFit/>
          </a:bodyPr>
          <a:lstStyle/>
          <a:p>
            <a:r>
              <a:rPr lang="en-US" altLang="zh-TW" sz="2400" b="1" dirty="0">
                <a:solidFill>
                  <a:schemeClr val="bg1"/>
                </a:solidFill>
                <a:latin typeface="微軟正黑體" panose="020B0604030504040204" pitchFamily="34" charset="-120"/>
                <a:ea typeface="微軟正黑體" panose="020B0604030504040204" pitchFamily="34" charset="-120"/>
              </a:rPr>
              <a:t>3,000</a:t>
            </a:r>
            <a:r>
              <a:rPr lang="zh-TW" altLang="en-US" sz="2400" b="1" dirty="0">
                <a:solidFill>
                  <a:schemeClr val="bg1"/>
                </a:solidFill>
                <a:latin typeface="微軟正黑體" panose="020B0604030504040204" pitchFamily="34" charset="-120"/>
                <a:ea typeface="微軟正黑體" panose="020B0604030504040204" pitchFamily="34" charset="-120"/>
              </a:rPr>
              <a:t> 虛驚事故與包紮事件</a:t>
            </a:r>
          </a:p>
        </p:txBody>
      </p:sp>
      <p:sp>
        <p:nvSpPr>
          <p:cNvPr id="22" name="文字方塊 21">
            <a:extLst>
              <a:ext uri="{FF2B5EF4-FFF2-40B4-BE49-F238E27FC236}">
                <a16:creationId xmlns:a16="http://schemas.microsoft.com/office/drawing/2014/main" id="{459A17BB-0507-4216-9271-A7DFF564F882}"/>
              </a:ext>
            </a:extLst>
          </p:cNvPr>
          <p:cNvSpPr txBox="1"/>
          <p:nvPr/>
        </p:nvSpPr>
        <p:spPr>
          <a:xfrm>
            <a:off x="7765138" y="2878635"/>
            <a:ext cx="3628571" cy="461665"/>
          </a:xfrm>
          <a:prstGeom prst="rect">
            <a:avLst/>
          </a:prstGeom>
          <a:noFill/>
        </p:spPr>
        <p:txBody>
          <a:bodyPr wrap="square" rtlCol="0">
            <a:spAutoFit/>
          </a:bodyPr>
          <a:lstStyle/>
          <a:p>
            <a:r>
              <a:rPr lang="en-US" altLang="zh-TW" sz="2400" b="1" dirty="0">
                <a:solidFill>
                  <a:schemeClr val="bg1"/>
                </a:solidFill>
                <a:latin typeface="微軟正黑體" panose="020B0604030504040204" pitchFamily="34" charset="-120"/>
                <a:ea typeface="微軟正黑體" panose="020B0604030504040204" pitchFamily="34" charset="-120"/>
              </a:rPr>
              <a:t>300</a:t>
            </a:r>
            <a:r>
              <a:rPr lang="zh-TW" altLang="en-US" sz="2400" b="1" dirty="0">
                <a:solidFill>
                  <a:schemeClr val="bg1"/>
                </a:solidFill>
                <a:latin typeface="微軟正黑體" panose="020B0604030504040204" pitchFamily="34" charset="-120"/>
                <a:ea typeface="微軟正黑體" panose="020B0604030504040204" pitchFamily="34" charset="-120"/>
              </a:rPr>
              <a:t> 可記錄的傷害</a:t>
            </a:r>
          </a:p>
        </p:txBody>
      </p:sp>
      <p:sp>
        <p:nvSpPr>
          <p:cNvPr id="23" name="文字方塊 22">
            <a:extLst>
              <a:ext uri="{FF2B5EF4-FFF2-40B4-BE49-F238E27FC236}">
                <a16:creationId xmlns:a16="http://schemas.microsoft.com/office/drawing/2014/main" id="{1832D77F-EE5B-4116-9E3B-DCF2546162DB}"/>
              </a:ext>
            </a:extLst>
          </p:cNvPr>
          <p:cNvSpPr txBox="1"/>
          <p:nvPr/>
        </p:nvSpPr>
        <p:spPr>
          <a:xfrm>
            <a:off x="7779655" y="2007775"/>
            <a:ext cx="3628571" cy="461665"/>
          </a:xfrm>
          <a:prstGeom prst="rect">
            <a:avLst/>
          </a:prstGeom>
          <a:noFill/>
        </p:spPr>
        <p:txBody>
          <a:bodyPr wrap="square" rtlCol="0">
            <a:spAutoFit/>
          </a:bodyPr>
          <a:lstStyle/>
          <a:p>
            <a:r>
              <a:rPr lang="en-US" altLang="zh-TW" sz="2400" b="1" dirty="0">
                <a:solidFill>
                  <a:schemeClr val="bg1"/>
                </a:solidFill>
                <a:latin typeface="微軟正黑體" panose="020B0604030504040204" pitchFamily="34" charset="-120"/>
                <a:ea typeface="微軟正黑體" panose="020B0604030504040204" pitchFamily="34" charset="-120"/>
              </a:rPr>
              <a:t>30</a:t>
            </a:r>
            <a:r>
              <a:rPr lang="zh-TW" altLang="en-US" sz="2400" b="1" dirty="0">
                <a:solidFill>
                  <a:schemeClr val="bg1"/>
                </a:solidFill>
                <a:latin typeface="微軟正黑體" panose="020B0604030504040204" pitchFamily="34" charset="-120"/>
                <a:ea typeface="微軟正黑體" panose="020B0604030504040204" pitchFamily="34" charset="-120"/>
              </a:rPr>
              <a:t> 失能事故</a:t>
            </a:r>
          </a:p>
        </p:txBody>
      </p:sp>
      <p:sp>
        <p:nvSpPr>
          <p:cNvPr id="24" name="文字方塊 23">
            <a:extLst>
              <a:ext uri="{FF2B5EF4-FFF2-40B4-BE49-F238E27FC236}">
                <a16:creationId xmlns:a16="http://schemas.microsoft.com/office/drawing/2014/main" id="{6F2059A1-1096-4ECE-B8F5-4899F0231B18}"/>
              </a:ext>
            </a:extLst>
          </p:cNvPr>
          <p:cNvSpPr txBox="1"/>
          <p:nvPr/>
        </p:nvSpPr>
        <p:spPr>
          <a:xfrm>
            <a:off x="7779655" y="1318739"/>
            <a:ext cx="3628571" cy="461665"/>
          </a:xfrm>
          <a:prstGeom prst="rect">
            <a:avLst/>
          </a:prstGeom>
          <a:noFill/>
        </p:spPr>
        <p:txBody>
          <a:bodyPr wrap="square" rtlCol="0">
            <a:spAutoFit/>
          </a:bodyPr>
          <a:lstStyle/>
          <a:p>
            <a:r>
              <a:rPr lang="en-US" altLang="zh-TW" sz="2400" b="1" dirty="0">
                <a:solidFill>
                  <a:schemeClr val="bg1"/>
                </a:solidFill>
                <a:latin typeface="微軟正黑體" panose="020B0604030504040204" pitchFamily="34" charset="-120"/>
                <a:ea typeface="微軟正黑體" panose="020B0604030504040204" pitchFamily="34" charset="-120"/>
              </a:rPr>
              <a:t>1</a:t>
            </a:r>
            <a:r>
              <a:rPr lang="zh-TW" altLang="en-US" sz="2400" b="1" dirty="0">
                <a:solidFill>
                  <a:schemeClr val="bg1"/>
                </a:solidFill>
                <a:latin typeface="微軟正黑體" panose="020B0604030504040204" pitchFamily="34" charset="-120"/>
                <a:ea typeface="微軟正黑體" panose="020B0604030504040204" pitchFamily="34" charset="-120"/>
              </a:rPr>
              <a:t> 死亡事故</a:t>
            </a:r>
          </a:p>
        </p:txBody>
      </p:sp>
      <p:cxnSp>
        <p:nvCxnSpPr>
          <p:cNvPr id="15" name="直線接點 14">
            <a:extLst>
              <a:ext uri="{FF2B5EF4-FFF2-40B4-BE49-F238E27FC236}">
                <a16:creationId xmlns:a16="http://schemas.microsoft.com/office/drawing/2014/main" id="{4E5E53A9-79CC-4F4C-B671-60DE6F06183E}"/>
              </a:ext>
            </a:extLst>
          </p:cNvPr>
          <p:cNvCxnSpPr>
            <a:cxnSpLocks/>
          </p:cNvCxnSpPr>
          <p:nvPr/>
        </p:nvCxnSpPr>
        <p:spPr>
          <a:xfrm>
            <a:off x="4122058" y="1055797"/>
            <a:ext cx="3947885" cy="0"/>
          </a:xfrm>
          <a:prstGeom prst="line">
            <a:avLst/>
          </a:prstGeom>
          <a:ln w="76200">
            <a:solidFill>
              <a:schemeClr val="bg1">
                <a:lumMod val="9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7023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3C029A-30A4-4287-A82E-E7825787CC47}"/>
              </a:ext>
            </a:extLst>
          </p:cNvPr>
          <p:cNvSpPr>
            <a:spLocks noGrp="1"/>
          </p:cNvSpPr>
          <p:nvPr>
            <p:ph type="title"/>
          </p:nvPr>
        </p:nvSpPr>
        <p:spPr/>
        <p:txBody>
          <a:bodyPr anchor="ctr"/>
          <a:lstStyle/>
          <a:p>
            <a:r>
              <a:rPr lang="zh-TW" altLang="en-US" dirty="0"/>
              <a:t>室內裝修常見事故種類</a:t>
            </a:r>
          </a:p>
        </p:txBody>
      </p:sp>
      <p:sp>
        <p:nvSpPr>
          <p:cNvPr id="3" name="內容版面配置區 2">
            <a:extLst>
              <a:ext uri="{FF2B5EF4-FFF2-40B4-BE49-F238E27FC236}">
                <a16:creationId xmlns:a16="http://schemas.microsoft.com/office/drawing/2014/main" id="{0D42C794-437D-4DBC-95B1-4E17F23FAF32}"/>
              </a:ext>
            </a:extLst>
          </p:cNvPr>
          <p:cNvSpPr>
            <a:spLocks noGrp="1"/>
          </p:cNvSpPr>
          <p:nvPr>
            <p:ph idx="1"/>
          </p:nvPr>
        </p:nvSpPr>
        <p:spPr>
          <a:xfrm>
            <a:off x="1261872" y="1828800"/>
            <a:ext cx="8595360" cy="4351337"/>
          </a:xfrm>
        </p:spPr>
        <p:txBody>
          <a:bodyPr>
            <a:normAutofit/>
          </a:bodyPr>
          <a:lstStyle/>
          <a:p>
            <a:r>
              <a:rPr lang="zh-TW" altLang="en-US" sz="2400" dirty="0"/>
              <a:t>裝修作業特性：小規模、臨時性、動態性、工期短。</a:t>
            </a:r>
            <a:endParaRPr lang="en-US" altLang="zh-TW" sz="2400" dirty="0"/>
          </a:p>
          <a:p>
            <a:r>
              <a:rPr lang="zh-TW" altLang="en-US" sz="2400" dirty="0"/>
              <a:t>常發生事故作業：水電、油漆、木工、拆除、泥作作業。</a:t>
            </a:r>
            <a:endParaRPr lang="en-US" altLang="zh-TW" sz="2400" dirty="0"/>
          </a:p>
          <a:p>
            <a:r>
              <a:rPr lang="zh-TW" altLang="en-US" sz="2400" dirty="0"/>
              <a:t>常發生事故種類：切割傷、墜落、感電、物體掉落、崩塌。</a:t>
            </a:r>
          </a:p>
        </p:txBody>
      </p:sp>
      <p:cxnSp>
        <p:nvCxnSpPr>
          <p:cNvPr id="4" name="直線接點 3">
            <a:extLst>
              <a:ext uri="{FF2B5EF4-FFF2-40B4-BE49-F238E27FC236}">
                <a16:creationId xmlns:a16="http://schemas.microsoft.com/office/drawing/2014/main" id="{073124F6-B0B5-475B-A142-D3353E3CDA2C}"/>
              </a:ext>
            </a:extLst>
          </p:cNvPr>
          <p:cNvCxnSpPr>
            <a:cxnSpLocks/>
          </p:cNvCxnSpPr>
          <p:nvPr/>
        </p:nvCxnSpPr>
        <p:spPr>
          <a:xfrm>
            <a:off x="1378858" y="1291771"/>
            <a:ext cx="5573485"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08295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C0C8DE-8254-4675-B242-04D8367A4EA8}"/>
              </a:ext>
            </a:extLst>
          </p:cNvPr>
          <p:cNvSpPr>
            <a:spLocks noGrp="1"/>
          </p:cNvSpPr>
          <p:nvPr>
            <p:ph type="title"/>
          </p:nvPr>
        </p:nvSpPr>
        <p:spPr/>
        <p:txBody>
          <a:bodyPr anchor="ctr"/>
          <a:lstStyle/>
          <a:p>
            <a:r>
              <a:rPr lang="zh-TW" altLang="en-US" dirty="0"/>
              <a:t>墜落事故</a:t>
            </a:r>
          </a:p>
        </p:txBody>
      </p:sp>
      <p:pic>
        <p:nvPicPr>
          <p:cNvPr id="5" name="內容版面配置區 4">
            <a:extLst>
              <a:ext uri="{FF2B5EF4-FFF2-40B4-BE49-F238E27FC236}">
                <a16:creationId xmlns:a16="http://schemas.microsoft.com/office/drawing/2014/main" id="{50AD125B-E1A6-45C6-9C5E-8BB299C7723C}"/>
              </a:ext>
            </a:extLst>
          </p:cNvPr>
          <p:cNvPicPr>
            <a:picLocks noGrp="1" noChangeAspect="1"/>
          </p:cNvPicPr>
          <p:nvPr>
            <p:ph idx="1"/>
          </p:nvPr>
        </p:nvPicPr>
        <p:blipFill>
          <a:blip r:embed="rId2"/>
          <a:stretch>
            <a:fillRect/>
          </a:stretch>
        </p:blipFill>
        <p:spPr>
          <a:xfrm>
            <a:off x="245001" y="1853184"/>
            <a:ext cx="4749509" cy="4639056"/>
          </a:xfrm>
          <a:ln>
            <a:solidFill>
              <a:schemeClr val="bg2"/>
            </a:solidFill>
          </a:ln>
        </p:spPr>
      </p:pic>
      <p:sp>
        <p:nvSpPr>
          <p:cNvPr id="7" name="文字方塊 6">
            <a:extLst>
              <a:ext uri="{FF2B5EF4-FFF2-40B4-BE49-F238E27FC236}">
                <a16:creationId xmlns:a16="http://schemas.microsoft.com/office/drawing/2014/main" id="{DF6E442A-4A2C-4A27-A0E3-8E35FA9DC6F0}"/>
              </a:ext>
            </a:extLst>
          </p:cNvPr>
          <p:cNvSpPr txBox="1"/>
          <p:nvPr/>
        </p:nvSpPr>
        <p:spPr>
          <a:xfrm>
            <a:off x="5330952" y="4553248"/>
            <a:ext cx="5763768" cy="1938992"/>
          </a:xfrm>
          <a:prstGeom prst="rect">
            <a:avLst/>
          </a:prstGeom>
          <a:noFill/>
        </p:spPr>
        <p:txBody>
          <a:bodyPr wrap="square">
            <a:spAutoFit/>
          </a:bodyPr>
          <a:lstStyle/>
          <a:p>
            <a:r>
              <a:rPr lang="zh-TW" altLang="en-US" sz="2400" b="0" i="0" dirty="0">
                <a:solidFill>
                  <a:srgbClr val="111111"/>
                </a:solidFill>
                <a:effectLst/>
                <a:latin typeface="微軟正黑體" panose="020B0604030504040204" pitchFamily="34" charset="-120"/>
                <a:ea typeface="微軟正黑體" panose="020B0604030504040204" pitchFamily="34" charset="-120"/>
              </a:rPr>
              <a:t>苗栗縣大湖鄉一所國小今天（</a:t>
            </a:r>
            <a:r>
              <a:rPr lang="en-US" altLang="zh-TW" sz="2400" b="0" i="0" dirty="0">
                <a:solidFill>
                  <a:srgbClr val="111111"/>
                </a:solidFill>
                <a:effectLst/>
                <a:latin typeface="微軟正黑體" panose="020B0604030504040204" pitchFamily="34" charset="-120"/>
                <a:ea typeface="微軟正黑體" panose="020B0604030504040204" pitchFamily="34" charset="-120"/>
              </a:rPr>
              <a:t>13</a:t>
            </a:r>
            <a:r>
              <a:rPr lang="zh-TW" altLang="en-US" sz="2400" b="0" i="0" dirty="0">
                <a:solidFill>
                  <a:srgbClr val="111111"/>
                </a:solidFill>
                <a:effectLst/>
                <a:latin typeface="微軟正黑體" panose="020B0604030504040204" pitchFamily="34" charset="-120"/>
                <a:ea typeface="微軟正黑體" panose="020B0604030504040204" pitchFamily="34" charset="-120"/>
              </a:rPr>
              <a:t>日）下午發生工安意外，</a:t>
            </a:r>
            <a:r>
              <a:rPr lang="en-US" altLang="zh-TW" sz="2400" b="0" i="0" dirty="0">
                <a:solidFill>
                  <a:srgbClr val="111111"/>
                </a:solidFill>
                <a:effectLst/>
                <a:latin typeface="微軟正黑體" panose="020B0604030504040204" pitchFamily="34" charset="-120"/>
                <a:ea typeface="微軟正黑體" panose="020B0604030504040204" pitchFamily="34" charset="-120"/>
              </a:rPr>
              <a:t>60</a:t>
            </a:r>
            <a:r>
              <a:rPr lang="zh-TW" altLang="en-US" sz="2400" b="0" i="0" dirty="0">
                <a:solidFill>
                  <a:srgbClr val="111111"/>
                </a:solidFill>
                <a:effectLst/>
                <a:latin typeface="微軟正黑體" panose="020B0604030504040204" pitchFamily="34" charset="-120"/>
                <a:ea typeface="微軟正黑體" panose="020B0604030504040204" pitchFamily="34" charset="-120"/>
              </a:rPr>
              <a:t>歲李姓男子拆除、更換校舍遮雨棚時，不慎踩破採光罩摔落，頭部撞擊階梯銳角、臉部變形，送醫搶救，晚間</a:t>
            </a:r>
            <a:r>
              <a:rPr lang="en-US" altLang="zh-TW" sz="2400" b="0" i="0" dirty="0">
                <a:solidFill>
                  <a:srgbClr val="111111"/>
                </a:solidFill>
                <a:effectLst/>
                <a:latin typeface="微軟正黑體" panose="020B0604030504040204" pitchFamily="34" charset="-120"/>
                <a:ea typeface="微軟正黑體" panose="020B0604030504040204" pitchFamily="34" charset="-120"/>
              </a:rPr>
              <a:t>6</a:t>
            </a:r>
            <a:r>
              <a:rPr lang="zh-TW" altLang="en-US" sz="2400" b="0" i="0" dirty="0">
                <a:solidFill>
                  <a:srgbClr val="111111"/>
                </a:solidFill>
                <a:effectLst/>
                <a:latin typeface="微軟正黑體" panose="020B0604030504040204" pitchFamily="34" charset="-120"/>
                <a:ea typeface="微軟正黑體" panose="020B0604030504040204" pitchFamily="34" charset="-120"/>
              </a:rPr>
              <a:t>點多傷重不治。</a:t>
            </a:r>
            <a:endParaRPr lang="zh-TW" altLang="en-US" sz="2400" dirty="0">
              <a:latin typeface="微軟正黑體" panose="020B0604030504040204" pitchFamily="34" charset="-120"/>
              <a:ea typeface="微軟正黑體" panose="020B0604030504040204" pitchFamily="34" charset="-120"/>
            </a:endParaRPr>
          </a:p>
        </p:txBody>
      </p:sp>
      <p:pic>
        <p:nvPicPr>
          <p:cNvPr id="1026" name="Picture 2" descr="李男不慎踩破採光罩摔落，頭部撞擊階梯銳角，送醫傷重不治。（民眾提供）">
            <a:extLst>
              <a:ext uri="{FF2B5EF4-FFF2-40B4-BE49-F238E27FC236}">
                <a16:creationId xmlns:a16="http://schemas.microsoft.com/office/drawing/2014/main" id="{395B752B-4EE2-4D53-919E-46AA37C94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952" y="146941"/>
            <a:ext cx="5763768" cy="4315621"/>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cxnSp>
        <p:nvCxnSpPr>
          <p:cNvPr id="9" name="直線接點 8">
            <a:extLst>
              <a:ext uri="{FF2B5EF4-FFF2-40B4-BE49-F238E27FC236}">
                <a16:creationId xmlns:a16="http://schemas.microsoft.com/office/drawing/2014/main" id="{AA84B5DA-5A7D-446F-8A6D-7CDFDAECB90B}"/>
              </a:ext>
            </a:extLst>
          </p:cNvPr>
          <p:cNvCxnSpPr>
            <a:cxnSpLocks/>
          </p:cNvCxnSpPr>
          <p:nvPr/>
        </p:nvCxnSpPr>
        <p:spPr>
          <a:xfrm>
            <a:off x="1378858" y="1291771"/>
            <a:ext cx="2234497"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41301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BB010C-2595-434C-B297-88F0EA9FF2C9}"/>
              </a:ext>
            </a:extLst>
          </p:cNvPr>
          <p:cNvSpPr>
            <a:spLocks noGrp="1"/>
          </p:cNvSpPr>
          <p:nvPr>
            <p:ph type="title"/>
          </p:nvPr>
        </p:nvSpPr>
        <p:spPr/>
        <p:txBody>
          <a:bodyPr/>
          <a:lstStyle/>
          <a:p>
            <a:r>
              <a:rPr lang="zh-TW" altLang="en-US" dirty="0"/>
              <a:t>墜落事故</a:t>
            </a:r>
          </a:p>
        </p:txBody>
      </p:sp>
      <p:pic>
        <p:nvPicPr>
          <p:cNvPr id="4" name="圖片 3"/>
          <p:cNvPicPr>
            <a:picLocks noChangeAspect="1"/>
          </p:cNvPicPr>
          <p:nvPr/>
        </p:nvPicPr>
        <p:blipFill>
          <a:blip r:embed="rId2"/>
          <a:stretch>
            <a:fillRect/>
          </a:stretch>
        </p:blipFill>
        <p:spPr>
          <a:xfrm>
            <a:off x="3921807" y="160876"/>
            <a:ext cx="9515475" cy="2800350"/>
          </a:xfrm>
          <a:prstGeom prst="rect">
            <a:avLst/>
          </a:prstGeom>
          <a:ln>
            <a:solidFill>
              <a:schemeClr val="bg2"/>
            </a:solidFill>
          </a:ln>
        </p:spPr>
      </p:pic>
      <p:pic>
        <p:nvPicPr>
          <p:cNvPr id="7" name="圖片 6">
            <a:hlinkClick r:id="rId3"/>
          </p:cNvPr>
          <p:cNvPicPr>
            <a:picLocks noChangeAspect="1"/>
          </p:cNvPicPr>
          <p:nvPr/>
        </p:nvPicPr>
        <p:blipFill>
          <a:blip r:embed="rId4"/>
          <a:stretch>
            <a:fillRect/>
          </a:stretch>
        </p:blipFill>
        <p:spPr>
          <a:xfrm>
            <a:off x="5915333" y="3009642"/>
            <a:ext cx="5543675" cy="3057683"/>
          </a:xfrm>
          <a:prstGeom prst="rect">
            <a:avLst/>
          </a:prstGeom>
          <a:ln>
            <a:solidFill>
              <a:schemeClr val="accent1"/>
            </a:solidFill>
          </a:ln>
        </p:spPr>
      </p:pic>
      <p:sp>
        <p:nvSpPr>
          <p:cNvPr id="8" name="文字方塊 7">
            <a:extLst>
              <a:ext uri="{FF2B5EF4-FFF2-40B4-BE49-F238E27FC236}">
                <a16:creationId xmlns:a16="http://schemas.microsoft.com/office/drawing/2014/main" id="{D199508A-3C86-430A-8A18-E60004740B44}"/>
              </a:ext>
            </a:extLst>
          </p:cNvPr>
          <p:cNvSpPr txBox="1"/>
          <p:nvPr/>
        </p:nvSpPr>
        <p:spPr>
          <a:xfrm>
            <a:off x="5915333" y="6191545"/>
            <a:ext cx="6096000" cy="369332"/>
          </a:xfrm>
          <a:prstGeom prst="rect">
            <a:avLst/>
          </a:prstGeom>
          <a:noFill/>
        </p:spPr>
        <p:txBody>
          <a:bodyPr wrap="square" rtlCol="0">
            <a:spAutoFit/>
          </a:bodyPr>
          <a:lstStyle/>
          <a:p>
            <a:r>
              <a:rPr lang="en-US" altLang="zh-TW" dirty="0">
                <a:solidFill>
                  <a:srgbClr val="000000"/>
                </a:solidFill>
                <a:latin typeface="微軟正黑體" panose="020B0604030504040204" pitchFamily="34" charset="-120"/>
                <a:ea typeface="微軟正黑體" panose="020B0604030504040204" pitchFamily="34" charset="-120"/>
              </a:rPr>
              <a:t>2020/6/23    </a:t>
            </a:r>
            <a:r>
              <a:rPr lang="zh-TW" altLang="en-US" dirty="0">
                <a:solidFill>
                  <a:srgbClr val="000000"/>
                </a:solidFill>
                <a:latin typeface="微軟正黑體" panose="020B0604030504040204" pitchFamily="34" charset="-120"/>
                <a:ea typeface="微軟正黑體" panose="020B0604030504040204" pitchFamily="34" charset="-120"/>
              </a:rPr>
              <a:t>布置畢典會場  總務主任踩空</a:t>
            </a:r>
            <a:r>
              <a:rPr lang="en-US" altLang="zh-TW" dirty="0">
                <a:solidFill>
                  <a:srgbClr val="000000"/>
                </a:solidFill>
                <a:latin typeface="微軟正黑體" panose="020B0604030504040204" pitchFamily="34" charset="-120"/>
                <a:ea typeface="微軟正黑體" panose="020B0604030504040204" pitchFamily="34" charset="-120"/>
              </a:rPr>
              <a:t>4</a:t>
            </a:r>
            <a:r>
              <a:rPr lang="zh-TW" altLang="en-US" dirty="0">
                <a:solidFill>
                  <a:srgbClr val="000000"/>
                </a:solidFill>
                <a:latin typeface="微軟正黑體" panose="020B0604030504040204" pitchFamily="34" charset="-120"/>
                <a:ea typeface="微軟正黑體" panose="020B0604030504040204" pitchFamily="34" charset="-120"/>
              </a:rPr>
              <a:t>樓墜落亡！</a:t>
            </a:r>
            <a:endParaRPr lang="zh-TW" altLang="en-US" dirty="0">
              <a:solidFill>
                <a:srgbClr val="2D2E2F"/>
              </a:solidFill>
              <a:effectLst/>
              <a:latin typeface="微軟正黑體" panose="020B0604030504040204" pitchFamily="34" charset="-120"/>
              <a:ea typeface="微軟正黑體" panose="020B0604030504040204" pitchFamily="34" charset="-120"/>
            </a:endParaRPr>
          </a:p>
        </p:txBody>
      </p:sp>
      <p:cxnSp>
        <p:nvCxnSpPr>
          <p:cNvPr id="10" name="直線接點 9">
            <a:extLst>
              <a:ext uri="{FF2B5EF4-FFF2-40B4-BE49-F238E27FC236}">
                <a16:creationId xmlns:a16="http://schemas.microsoft.com/office/drawing/2014/main" id="{AA84B5DA-5A7D-446F-8A6D-7CDFDAECB90B}"/>
              </a:ext>
            </a:extLst>
          </p:cNvPr>
          <p:cNvCxnSpPr>
            <a:cxnSpLocks/>
          </p:cNvCxnSpPr>
          <p:nvPr/>
        </p:nvCxnSpPr>
        <p:spPr>
          <a:xfrm>
            <a:off x="1378858" y="1291771"/>
            <a:ext cx="2133599"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11" name="圖片 10">
            <a:hlinkClick r:id="rId5"/>
          </p:cNvPr>
          <p:cNvPicPr>
            <a:picLocks noChangeAspect="1"/>
          </p:cNvPicPr>
          <p:nvPr/>
        </p:nvPicPr>
        <p:blipFill>
          <a:blip r:embed="rId6"/>
          <a:stretch>
            <a:fillRect/>
          </a:stretch>
        </p:blipFill>
        <p:spPr>
          <a:xfrm>
            <a:off x="164592" y="2982255"/>
            <a:ext cx="5582419" cy="3112458"/>
          </a:xfrm>
          <a:prstGeom prst="rect">
            <a:avLst/>
          </a:prstGeom>
        </p:spPr>
      </p:pic>
      <p:sp>
        <p:nvSpPr>
          <p:cNvPr id="12" name="矩形 11"/>
          <p:cNvSpPr/>
          <p:nvPr/>
        </p:nvSpPr>
        <p:spPr>
          <a:xfrm>
            <a:off x="164592" y="6191545"/>
            <a:ext cx="3942105" cy="369332"/>
          </a:xfrm>
          <a:prstGeom prst="rect">
            <a:avLst/>
          </a:prstGeom>
        </p:spPr>
        <p:txBody>
          <a:bodyPr wrap="none">
            <a:spAutoFit/>
          </a:bodyPr>
          <a:lstStyle/>
          <a:p>
            <a:r>
              <a:rPr lang="zh-TW" altLang="en-US" dirty="0">
                <a:latin typeface="微軟正黑體" panose="020B0604030504040204" pitchFamily="34" charset="-120"/>
                <a:ea typeface="微軟正黑體" panose="020B0604030504040204" pitchFamily="34" charset="-120"/>
              </a:rPr>
              <a:t>雇主有責 不可不慎，職災第一名揭曉</a:t>
            </a:r>
          </a:p>
        </p:txBody>
      </p:sp>
    </p:spTree>
    <p:extLst>
      <p:ext uri="{BB962C8B-B14F-4D97-AF65-F5344CB8AC3E}">
        <p14:creationId xmlns:p14="http://schemas.microsoft.com/office/powerpoint/2010/main" val="2643121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86" y="365760"/>
            <a:ext cx="10338226" cy="1325562"/>
          </a:xfrm>
        </p:spPr>
        <p:txBody>
          <a:bodyPr/>
          <a:lstStyle/>
          <a:p>
            <a:r>
              <a:rPr lang="zh-TW" altLang="en-US" dirty="0"/>
              <a:t>常見違規案例</a:t>
            </a:r>
          </a:p>
        </p:txBody>
      </p:sp>
      <p:pic>
        <p:nvPicPr>
          <p:cNvPr id="2050" name="Picture 2" descr="臺北市勞動檢查處-最新消息-研究院路劉○○（即昇○工程行）工地職災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86" y="4119146"/>
            <a:ext cx="3044825" cy="2400200"/>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a:blip r:embed="rId3"/>
          <a:stretch>
            <a:fillRect/>
          </a:stretch>
        </p:blipFill>
        <p:spPr>
          <a:xfrm>
            <a:off x="591791" y="2094755"/>
            <a:ext cx="3048866" cy="1849990"/>
          </a:xfrm>
          <a:prstGeom prst="rect">
            <a:avLst/>
          </a:prstGeom>
        </p:spPr>
      </p:pic>
      <p:pic>
        <p:nvPicPr>
          <p:cNvPr id="5" name="圖片 4"/>
          <p:cNvPicPr>
            <a:picLocks noChangeAspect="1"/>
          </p:cNvPicPr>
          <p:nvPr/>
        </p:nvPicPr>
        <p:blipFill>
          <a:blip r:embed="rId4"/>
          <a:stretch>
            <a:fillRect/>
          </a:stretch>
        </p:blipFill>
        <p:spPr>
          <a:xfrm>
            <a:off x="8490392" y="624537"/>
            <a:ext cx="2733675" cy="2990850"/>
          </a:xfrm>
          <a:prstGeom prst="rect">
            <a:avLst/>
          </a:prstGeom>
        </p:spPr>
      </p:pic>
      <p:pic>
        <p:nvPicPr>
          <p:cNvPr id="6" name="圖片 5"/>
          <p:cNvPicPr>
            <a:picLocks noChangeAspect="1"/>
          </p:cNvPicPr>
          <p:nvPr/>
        </p:nvPicPr>
        <p:blipFill>
          <a:blip r:embed="rId5"/>
          <a:stretch>
            <a:fillRect/>
          </a:stretch>
        </p:blipFill>
        <p:spPr>
          <a:xfrm>
            <a:off x="8490393" y="3803083"/>
            <a:ext cx="2733675" cy="2716263"/>
          </a:xfrm>
          <a:prstGeom prst="rect">
            <a:avLst/>
          </a:prstGeom>
        </p:spPr>
      </p:pic>
      <p:pic>
        <p:nvPicPr>
          <p:cNvPr id="7" name="圖片 6"/>
          <p:cNvPicPr>
            <a:picLocks noChangeAspect="1"/>
          </p:cNvPicPr>
          <p:nvPr/>
        </p:nvPicPr>
        <p:blipFill>
          <a:blip r:embed="rId6"/>
          <a:stretch>
            <a:fillRect/>
          </a:stretch>
        </p:blipFill>
        <p:spPr>
          <a:xfrm>
            <a:off x="5659821" y="661230"/>
            <a:ext cx="2561016" cy="2792200"/>
          </a:xfrm>
          <a:prstGeom prst="rect">
            <a:avLst/>
          </a:prstGeom>
        </p:spPr>
      </p:pic>
      <p:pic>
        <p:nvPicPr>
          <p:cNvPr id="8" name="圖片 7"/>
          <p:cNvPicPr>
            <a:picLocks noChangeAspect="1"/>
          </p:cNvPicPr>
          <p:nvPr/>
        </p:nvPicPr>
        <p:blipFill>
          <a:blip r:embed="rId7"/>
          <a:stretch>
            <a:fillRect/>
          </a:stretch>
        </p:blipFill>
        <p:spPr>
          <a:xfrm>
            <a:off x="3806138" y="3609446"/>
            <a:ext cx="4394201" cy="2909900"/>
          </a:xfrm>
          <a:prstGeom prst="rect">
            <a:avLst/>
          </a:prstGeom>
        </p:spPr>
      </p:pic>
      <p:cxnSp>
        <p:nvCxnSpPr>
          <p:cNvPr id="9" name="直線接點 8">
            <a:extLst>
              <a:ext uri="{FF2B5EF4-FFF2-40B4-BE49-F238E27FC236}">
                <a16:creationId xmlns:a16="http://schemas.microsoft.com/office/drawing/2014/main" id="{4B89DD47-7622-4CEE-879E-5C7D468ED1E6}"/>
              </a:ext>
            </a:extLst>
          </p:cNvPr>
          <p:cNvCxnSpPr>
            <a:cxnSpLocks/>
          </p:cNvCxnSpPr>
          <p:nvPr/>
        </p:nvCxnSpPr>
        <p:spPr>
          <a:xfrm>
            <a:off x="759426" y="1291771"/>
            <a:ext cx="3252135"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67591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作業墜落預防措施</a:t>
            </a:r>
          </a:p>
        </p:txBody>
      </p:sp>
      <p:sp>
        <p:nvSpPr>
          <p:cNvPr id="3" name="內容版面配置區 2"/>
          <p:cNvSpPr>
            <a:spLocks noGrp="1"/>
          </p:cNvSpPr>
          <p:nvPr>
            <p:ph idx="1"/>
          </p:nvPr>
        </p:nvSpPr>
        <p:spPr>
          <a:xfrm>
            <a:off x="406400" y="1460499"/>
            <a:ext cx="10682514" cy="5201557"/>
          </a:xfrm>
        </p:spPr>
        <p:txBody>
          <a:bodyPr>
            <a:normAutofit lnSpcReduction="10000"/>
          </a:bodyPr>
          <a:lstStyle/>
          <a:p>
            <a:r>
              <a:rPr lang="zh-TW" altLang="en-US" sz="2900" b="1" dirty="0"/>
              <a:t>職業安全衛生設施規則</a:t>
            </a:r>
            <a:r>
              <a:rPr lang="en-US" altLang="zh-TW" sz="2900" b="1" dirty="0"/>
              <a:t>§224~234</a:t>
            </a:r>
            <a:r>
              <a:rPr lang="zh-TW" altLang="en-US" sz="2900" b="1" dirty="0"/>
              <a:t>：雇主責任。</a:t>
            </a:r>
            <a:endParaRPr lang="en-US" altLang="zh-TW" sz="2900" b="1" dirty="0"/>
          </a:p>
          <a:p>
            <a:r>
              <a:rPr lang="en-US" altLang="zh-TW" b="1" dirty="0">
                <a:solidFill>
                  <a:srgbClr val="FF6699"/>
                </a:solidFill>
              </a:rPr>
              <a:t>1.5</a:t>
            </a:r>
            <a:r>
              <a:rPr lang="zh-TW" altLang="en-US" dirty="0"/>
              <a:t>公尺以上作業，應設置安全上下設備。</a:t>
            </a:r>
            <a:endParaRPr lang="en-US" altLang="zh-TW" dirty="0"/>
          </a:p>
          <a:p>
            <a:r>
              <a:rPr lang="en-US" altLang="zh-TW" b="1" dirty="0">
                <a:solidFill>
                  <a:srgbClr val="FF6699"/>
                </a:solidFill>
              </a:rPr>
              <a:t>2</a:t>
            </a:r>
            <a:r>
              <a:rPr lang="zh-TW" altLang="en-US" dirty="0"/>
              <a:t>公尺以上之作業，應架設施工架、工作台，工作場所邊緣及開口部分，應設置護欄、護蓋等防護設備。</a:t>
            </a:r>
            <a:endParaRPr lang="en-US" altLang="zh-TW" dirty="0"/>
          </a:p>
          <a:p>
            <a:r>
              <a:rPr lang="zh-TW" altLang="en-US" dirty="0"/>
              <a:t>前項措施困難，或臨時將護欄、護蓋等拆除，應採取使勞工使用符合標準之安全帶、 安全母索及安全帶鉤掛、張掛安全網等防止墜落之措施，無其他安全替代措施者，得採取使用受過訓練之人員，採用符合</a:t>
            </a:r>
            <a:r>
              <a:rPr lang="en-US" altLang="zh-TW" dirty="0"/>
              <a:t>ISO22846</a:t>
            </a:r>
            <a:r>
              <a:rPr lang="zh-TW" altLang="en-US" dirty="0"/>
              <a:t>或同等標準之繩索作業。</a:t>
            </a:r>
            <a:endParaRPr lang="en-US" altLang="zh-TW" dirty="0"/>
          </a:p>
          <a:p>
            <a:r>
              <a:rPr lang="en-US" altLang="zh-TW" b="1" dirty="0">
                <a:solidFill>
                  <a:srgbClr val="FF6699"/>
                </a:solidFill>
              </a:rPr>
              <a:t>2</a:t>
            </a:r>
            <a:r>
              <a:rPr lang="zh-TW" altLang="en-US" dirty="0"/>
              <a:t>公尺以上之作業如有遇強風、大雨等惡劣氣候，應使勞工停止作業。</a:t>
            </a:r>
          </a:p>
          <a:p>
            <a:r>
              <a:rPr lang="zh-TW" altLang="en-US" dirty="0"/>
              <a:t>雇主對勞工於易踏穿材料構築之屋頂、雨遮或天花板從事作業時，為防止勞工踏穿墜落，應採取下列設施：</a:t>
            </a:r>
          </a:p>
          <a:p>
            <a:pPr marL="342900" indent="-342900">
              <a:buFont typeface="+mj-lt"/>
              <a:buAutoNum type="arabicPeriod"/>
            </a:pPr>
            <a:r>
              <a:rPr lang="zh-TW" altLang="en-US" dirty="0"/>
              <a:t>規劃安全通道，於屋架、雨遮或天花板支架上設置適當強度且寬度在三十公分以上之踏板。</a:t>
            </a:r>
          </a:p>
          <a:p>
            <a:pPr marL="342900" indent="-342900">
              <a:buFont typeface="+mj-lt"/>
              <a:buAutoNum type="arabicPeriod"/>
            </a:pPr>
            <a:r>
              <a:rPr lang="zh-TW" altLang="en-US" dirty="0"/>
              <a:t>於可能墜落之範圍，裝設堅固格柵或安全網等防墜設施。</a:t>
            </a:r>
          </a:p>
          <a:p>
            <a:pPr marL="342900" indent="-342900">
              <a:buFont typeface="+mj-lt"/>
              <a:buAutoNum type="arabicPeriod"/>
            </a:pPr>
            <a:r>
              <a:rPr lang="zh-TW" altLang="en-US" dirty="0"/>
              <a:t>指定屋頂作業主管指揮或監督該作業。</a:t>
            </a:r>
          </a:p>
          <a:p>
            <a:r>
              <a:rPr lang="zh-TW" altLang="en-US" dirty="0"/>
              <a:t>雇主對於勞工有墜落危險之場所，應設置警告標示，並禁止與工作無關之人員進入。</a:t>
            </a:r>
          </a:p>
        </p:txBody>
      </p:sp>
      <p:cxnSp>
        <p:nvCxnSpPr>
          <p:cNvPr id="4" name="直線接點 3">
            <a:extLst>
              <a:ext uri="{FF2B5EF4-FFF2-40B4-BE49-F238E27FC236}">
                <a16:creationId xmlns:a16="http://schemas.microsoft.com/office/drawing/2014/main" id="{12B5D855-60F4-4683-8A89-D123C88D1614}"/>
              </a:ext>
            </a:extLst>
          </p:cNvPr>
          <p:cNvCxnSpPr>
            <a:cxnSpLocks/>
          </p:cNvCxnSpPr>
          <p:nvPr/>
        </p:nvCxnSpPr>
        <p:spPr>
          <a:xfrm>
            <a:off x="1378858" y="1291771"/>
            <a:ext cx="4387761" cy="0"/>
          </a:xfrm>
          <a:prstGeom prst="line">
            <a:avLst/>
          </a:prstGeom>
          <a:ln w="76200">
            <a:solidFill>
              <a:schemeClr val="accent5">
                <a:lumMod val="60000"/>
                <a:lumOff val="40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0298731"/>
      </p:ext>
    </p:extLst>
  </p:cSld>
  <p:clrMapOvr>
    <a:masterClrMapping/>
  </p:clrMapOvr>
</p:sld>
</file>

<file path=ppt/theme/theme1.xml><?xml version="1.0" encoding="utf-8"?>
<a:theme xmlns:a="http://schemas.openxmlformats.org/drawingml/2006/main" name="視圖">
  <a:themeElements>
    <a:clrScheme name="視圖">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視圖">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視圖">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視圖</Template>
  <TotalTime>2172</TotalTime>
  <Words>1460</Words>
  <Application>Microsoft Office PowerPoint</Application>
  <PresentationFormat>寬螢幕</PresentationFormat>
  <Paragraphs>149</Paragraphs>
  <Slides>24</Slides>
  <Notes>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24</vt:i4>
      </vt:variant>
    </vt:vector>
  </HeadingPairs>
  <TitlesOfParts>
    <vt:vector size="31" baseType="lpstr">
      <vt:lpstr>Microsoft YaHei</vt:lpstr>
      <vt:lpstr>微軟正黑體</vt:lpstr>
      <vt:lpstr>Arial</vt:lpstr>
      <vt:lpstr>Calibri</vt:lpstr>
      <vt:lpstr>Century Schoolbook</vt:lpstr>
      <vt:lpstr>Wingdings 2</vt:lpstr>
      <vt:lpstr>視圖</vt:lpstr>
      <vt:lpstr>安全衛生宣導</vt:lpstr>
      <vt:lpstr>職業災害定義</vt:lpstr>
      <vt:lpstr>職災骨牌理論</vt:lpstr>
      <vt:lpstr>職災的冰山理論</vt:lpstr>
      <vt:lpstr>室內裝修常見事故種類</vt:lpstr>
      <vt:lpstr>墜落事故</vt:lpstr>
      <vt:lpstr>墜落事故</vt:lpstr>
      <vt:lpstr>常見違規案例</vt:lpstr>
      <vt:lpstr>作業墜落預防措施</vt:lpstr>
      <vt:lpstr>作業墜落預防措施</vt:lpstr>
      <vt:lpstr>作業墜落預防措施</vt:lpstr>
      <vt:lpstr>作業墜落預防措施</vt:lpstr>
      <vt:lpstr>勞動部職業安全衛生署宣導影片</vt:lpstr>
      <vt:lpstr>感電意外事故</vt:lpstr>
      <vt:lpstr>PowerPoint 簡報</vt:lpstr>
      <vt:lpstr>感電特徵_電擊效應</vt:lpstr>
      <vt:lpstr>感電預防措施</vt:lpstr>
      <vt:lpstr>砂輪機操作意外</vt:lpstr>
      <vt:lpstr>圓盤鋸切割意外</vt:lpstr>
      <vt:lpstr>預防措施</vt:lpstr>
      <vt:lpstr>其他個人防護具</vt:lpstr>
      <vt:lpstr>雇主責任與勞工義務</vt:lpstr>
      <vt:lpstr>危害告知、承攬商承諾書</vt:lpstr>
      <vt:lpstr>安全第一人人知．時時遵守才重要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安全衛生宣導</dc:title>
  <dc:creator>Shelley Lin</dc:creator>
  <cp:lastModifiedBy>Shelley Lin</cp:lastModifiedBy>
  <cp:revision>38</cp:revision>
  <dcterms:created xsi:type="dcterms:W3CDTF">2023-01-10T03:44:13Z</dcterms:created>
  <dcterms:modified xsi:type="dcterms:W3CDTF">2023-01-16T01:51:11Z</dcterms:modified>
</cp:coreProperties>
</file>