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8" r:id="rId2"/>
    <p:sldId id="256" r:id="rId3"/>
    <p:sldId id="259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338-F93A-41E0-B3FC-CFDFE87967FA}" type="datetimeFigureOut">
              <a:rPr lang="zh-TW" altLang="en-US" smtClean="0"/>
              <a:pPr/>
              <a:t>2023/9/28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7491-DBED-4270-8A88-26B508175E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7491-DBED-4270-8A88-26B508175EB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2023/9/28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2023/9/28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2023/9/28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2023/9/28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2023/9/28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2023/9/28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2023/9/28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2023/9/28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2023/9/28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2023/9/28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27FC-30B1-4EAD-A339-878DC874F57B}" type="datetimeFigureOut">
              <a:rPr lang="zh-TW" altLang="en-US" smtClean="0"/>
              <a:pPr/>
              <a:t>2023/9/28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A4727FC-30B1-4EAD-A339-878DC874F57B}" type="datetimeFigureOut">
              <a:rPr lang="zh-TW" altLang="en-US" smtClean="0"/>
              <a:pPr/>
              <a:t>2023/9/28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D33ADEE-280D-473A-A3D3-B74C744F01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2060848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atin typeface="KaiTi" pitchFamily="49" charset="-122"/>
                <a:ea typeface="KaiTi" pitchFamily="49" charset="-122"/>
              </a:rPr>
              <a:t>認識殺蚊蟲的</a:t>
            </a:r>
            <a:endParaRPr lang="en-US" altLang="zh-TW" sz="5400" dirty="0" smtClean="0">
              <a:latin typeface="KaiTi" pitchFamily="49" charset="-122"/>
              <a:ea typeface="KaiTi" pitchFamily="49" charset="-122"/>
            </a:endParaRPr>
          </a:p>
          <a:p>
            <a:r>
              <a:rPr lang="zh-TW" altLang="en-US" sz="5400" dirty="0" smtClean="0">
                <a:latin typeface="KaiTi" pitchFamily="49" charset="-122"/>
                <a:ea typeface="KaiTi" pitchFamily="49" charset="-122"/>
              </a:rPr>
              <a:t>環境衛生用藥及蚊蟲種類</a:t>
            </a:r>
            <a:endParaRPr lang="zh-TW" altLang="en-US" sz="5400" dirty="0">
              <a:latin typeface="KaiTi" pitchFamily="49" charset="-122"/>
              <a:ea typeface="KaiT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87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336704" y="692696"/>
            <a:ext cx="2699792" cy="60486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7504" y="692696"/>
            <a:ext cx="6120680" cy="60486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C:\Users\cmtsai.EPAIS\Downloads\DSC_0572.JPG"/>
          <p:cNvPicPr>
            <a:picLocks noChangeAspect="1" noChangeArrowheads="1"/>
          </p:cNvPicPr>
          <p:nvPr/>
        </p:nvPicPr>
        <p:blipFill>
          <a:blip r:embed="rId3" cstate="print"/>
          <a:srcRect l="4423" r="14859" b="251"/>
          <a:stretch>
            <a:fillRect/>
          </a:stretch>
        </p:blipFill>
        <p:spPr bwMode="auto">
          <a:xfrm>
            <a:off x="6768752" y="1916832"/>
            <a:ext cx="2016224" cy="211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cmtsai.EPAIS\Downloads\DSC_0574.JPG"/>
          <p:cNvPicPr>
            <a:picLocks noChangeAspect="1" noChangeArrowheads="1"/>
          </p:cNvPicPr>
          <p:nvPr/>
        </p:nvPicPr>
        <p:blipFill>
          <a:blip r:embed="rId4" cstate="print"/>
          <a:srcRect l="17719" r="24204" b="-1499"/>
          <a:stretch>
            <a:fillRect/>
          </a:stretch>
        </p:blipFill>
        <p:spPr bwMode="auto">
          <a:xfrm>
            <a:off x="179512" y="1268760"/>
            <a:ext cx="197827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圓角矩形 1"/>
          <p:cNvSpPr/>
          <p:nvPr/>
        </p:nvSpPr>
        <p:spPr>
          <a:xfrm>
            <a:off x="6624736" y="4149080"/>
            <a:ext cx="2267744" cy="1944216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/>
            <a:r>
              <a:rPr lang="en-US" altLang="zh-TW" dirty="0" smtClean="0">
                <a:solidFill>
                  <a:srgbClr val="002060"/>
                </a:solidFill>
                <a:latin typeface="+mj-ea"/>
              </a:rPr>
              <a:t>●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</a:rPr>
              <a:t>由衛生、環保機關及病媒防治業者使用</a:t>
            </a:r>
            <a:endParaRPr lang="en-US" altLang="zh-TW" dirty="0" smtClean="0">
              <a:solidFill>
                <a:srgbClr val="002060"/>
              </a:solidFill>
              <a:latin typeface="+mj-ea"/>
            </a:endParaRPr>
          </a:p>
          <a:p>
            <a:pPr marL="269875" indent="-269875"/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殺成蚊劑的特殊環境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用藥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/>
            <a:r>
              <a:rPr lang="zh-TW" altLang="zh-TW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須以特殊器材才可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使用</a:t>
            </a:r>
            <a:endParaRPr lang="zh-TW" altLang="en-US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179512" y="3429000"/>
            <a:ext cx="5832648" cy="115212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/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●殺成蚊劑的一般環境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用藥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/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民眾可於超商、量販店、雜貨店等處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購買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/>
            <a:r>
              <a:rPr lang="zh-TW" altLang="zh-TW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以空間噴灑法使用，直接朝空中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噴灑</a:t>
            </a:r>
            <a:endParaRPr lang="zh-TW" altLang="en-US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6" name="Picture 4" descr="蚊香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268760"/>
            <a:ext cx="18002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液體電蚊香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268760"/>
            <a:ext cx="205417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圓角矩形 7"/>
          <p:cNvSpPr/>
          <p:nvPr/>
        </p:nvSpPr>
        <p:spPr>
          <a:xfrm>
            <a:off x="2771800" y="5013176"/>
            <a:ext cx="3384376" cy="1656184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/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●殺幼蚊劑的一般環境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用藥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/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藥劑投在有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幼蚊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孑孓</a:t>
            </a:r>
            <a:r>
              <a:rPr lang="en-US" altLang="zh-TW" dirty="0">
                <a:solidFill>
                  <a:srgbClr val="002060"/>
                </a:solidFill>
                <a:latin typeface="+mj-ea"/>
                <a:ea typeface="+mj-ea"/>
              </a:rPr>
              <a:t>)</a:t>
            </a: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孳生的</a:t>
            </a:r>
            <a:r>
              <a:rPr lang="zh-TW" altLang="zh-TW" dirty="0" smtClean="0">
                <a:solidFill>
                  <a:srgbClr val="002060"/>
                </a:solidFill>
                <a:latin typeface="+mj-ea"/>
                <a:ea typeface="+mj-ea"/>
              </a:rPr>
              <a:t>場所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/>
            <a:r>
              <a:rPr lang="zh-TW" altLang="zh-TW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本藥劑使用後，只會讓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幼蚊</a:t>
            </a: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無法變成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成</a:t>
            </a: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蚊</a:t>
            </a:r>
            <a:endParaRPr lang="zh-TW" altLang="en-US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4861" t="16716" r="9204" b="6110"/>
          <a:stretch>
            <a:fillRect/>
          </a:stretch>
        </p:blipFill>
        <p:spPr bwMode="auto">
          <a:xfrm>
            <a:off x="179512" y="5013176"/>
            <a:ext cx="2448272" cy="166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2627784" y="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KaiTi" pitchFamily="49" charset="-122"/>
                <a:ea typeface="KaiTi" pitchFamily="49" charset="-122"/>
                <a:cs typeface="Microsoft Himalaya" pitchFamily="2" charset="0"/>
              </a:rPr>
              <a:t>認識環境衛生用藥</a:t>
            </a:r>
            <a:endParaRPr lang="zh-TW" altLang="en-US" sz="3200" b="1" dirty="0">
              <a:latin typeface="KaiTi" pitchFamily="49" charset="-122"/>
              <a:ea typeface="KaiTi" pitchFamily="49" charset="-122"/>
              <a:cs typeface="Microsoft Himalaya" pitchFamily="2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259632" y="611977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一般環境衛生用藥</a:t>
            </a:r>
            <a:endParaRPr lang="zh-TW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804248" y="764704"/>
            <a:ext cx="18722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特殊環境衛生用藥</a:t>
            </a:r>
            <a:endParaRPr lang="zh-TW" altLang="en-US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2285984" y="1000108"/>
            <a:ext cx="5000660" cy="277906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 algn="just">
              <a:lnSpc>
                <a:spcPct val="150000"/>
              </a:lnSpc>
            </a:pP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一般環境用藥防蚊劑是由環保署所核准登記，許可證字號為「環署衛製字第○ ○ ○號」、 「環署衛輸字第○ ○ ○號」，選購時應詳閱產品標示內容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 algn="just">
              <a:lnSpc>
                <a:spcPct val="150000"/>
              </a:lnSpc>
            </a:pP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民眾可於超商、量販店、雜貨店等處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購買</a:t>
            </a:r>
            <a:endParaRPr lang="en-US" altLang="zh-TW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 algn="just">
              <a:lnSpc>
                <a:spcPct val="150000"/>
              </a:lnSpc>
            </a:pPr>
            <a:r>
              <a:rPr lang="zh-TW" altLang="zh-TW" dirty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直接噴灑於紗窗、紗門、帳篷，預防蚊子隨人進入</a:t>
            </a:r>
          </a:p>
        </p:txBody>
      </p:sp>
      <p:pic>
        <p:nvPicPr>
          <p:cNvPr id="6" name="Picture 2" descr="C:\Users\cmtsai.EPAIS\Downloads\DSC_0575.JPG"/>
          <p:cNvPicPr>
            <a:picLocks noChangeAspect="1" noChangeArrowheads="1"/>
          </p:cNvPicPr>
          <p:nvPr/>
        </p:nvPicPr>
        <p:blipFill>
          <a:blip r:embed="rId3" cstate="print"/>
          <a:srcRect l="28096" t="1975" r="19223" b="19004"/>
          <a:stretch>
            <a:fillRect/>
          </a:stretch>
        </p:blipFill>
        <p:spPr bwMode="auto">
          <a:xfrm>
            <a:off x="699000" y="1071546"/>
            <a:ext cx="1301232" cy="2736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4941" t="9745" r="12610" b="22924"/>
          <a:stretch>
            <a:fillRect/>
          </a:stretch>
        </p:blipFill>
        <p:spPr bwMode="auto">
          <a:xfrm>
            <a:off x="6876256" y="4149080"/>
            <a:ext cx="1728192" cy="263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圓角矩形 7"/>
          <p:cNvSpPr/>
          <p:nvPr/>
        </p:nvSpPr>
        <p:spPr>
          <a:xfrm>
            <a:off x="1983702" y="4143380"/>
            <a:ext cx="4802876" cy="2598559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 algn="just">
              <a:lnSpc>
                <a:spcPct val="150000"/>
              </a:lnSpc>
            </a:pP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●人體皮膚用防蚊劑是由衛生福利部所核准登記，許可證字號為「衛署藥製字第○ ○ ○號」 ，選購時應詳閱產品標示內容</a:t>
            </a:r>
            <a:endParaRPr lang="en-US" altLang="zh-TW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 algn="just">
              <a:lnSpc>
                <a:spcPct val="150000"/>
              </a:lnSpc>
            </a:pP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民眾只能在藥局、藥房購買</a:t>
            </a:r>
            <a:endParaRPr lang="en-US" altLang="zh-TW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269875" indent="-269875" algn="just">
              <a:lnSpc>
                <a:spcPct val="150000"/>
              </a:lnSpc>
            </a:pPr>
            <a:r>
              <a:rPr lang="zh-TW" altLang="zh-TW" dirty="0" smtClean="0">
                <a:solidFill>
                  <a:srgbClr val="002060"/>
                </a:solidFill>
                <a:latin typeface="+mj-ea"/>
                <a:ea typeface="+mj-ea"/>
              </a:rPr>
              <a:t>●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噴灑於人體皮膚的防蚊劑</a:t>
            </a:r>
            <a:endParaRPr lang="zh-TW" altLang="en-US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42910" y="179929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KaiTi" pitchFamily="49" charset="-122"/>
                <a:ea typeface="KaiTi" pitchFamily="49" charset="-122"/>
                <a:cs typeface="Microsoft Himalaya" pitchFamily="2" charset="0"/>
              </a:rPr>
              <a:t>一般環境用藥防蚊劑與人體皮膚用防蚊劑</a:t>
            </a:r>
          </a:p>
        </p:txBody>
      </p:sp>
    </p:spTree>
    <p:extLst>
      <p:ext uri="{BB962C8B-B14F-4D97-AF65-F5344CB8AC3E}">
        <p14:creationId xmlns:p14="http://schemas.microsoft.com/office/powerpoint/2010/main" val="31680163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99428"/>
            <a:ext cx="3024336" cy="378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99428"/>
            <a:ext cx="311171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547664" y="47065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熱帶家蚊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雌蚊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47158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熱帶家蚊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雄蚊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23728" y="5445224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常棲息於屋內陰暗處或是水溝旁的草叢中</a:t>
            </a:r>
            <a:endParaRPr lang="en-US" altLang="zh-TW" sz="2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雌蚊傍晚進入屋內，於夜間進行吸血活動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263063" y="1187460"/>
            <a:ext cx="615553" cy="3384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latin typeface="KaiTi" pitchFamily="49" charset="-122"/>
                <a:ea typeface="KaiTi" pitchFamily="49" charset="-122"/>
              </a:rPr>
              <a:t>住家最常見的蚊蟲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75856" y="10792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KaiTi" pitchFamily="49" charset="-122"/>
                <a:ea typeface="KaiTi" pitchFamily="49" charset="-122"/>
                <a:cs typeface="Microsoft Himalaya" pitchFamily="2" charset="0"/>
              </a:rPr>
              <a:t>認識蚊蟲種類</a:t>
            </a:r>
            <a:endParaRPr lang="zh-TW" altLang="en-US" sz="3200" b="1" dirty="0">
              <a:latin typeface="KaiTi" pitchFamily="49" charset="-122"/>
              <a:ea typeface="KaiTi" pitchFamily="49" charset="-122"/>
              <a:cs typeface="Microsoft Himalaya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cmtsai.EPAIS\Downloads\埃及成蚊 雄.jpg"/>
          <p:cNvPicPr>
            <a:picLocks noChangeAspect="1" noChangeArrowheads="1"/>
          </p:cNvPicPr>
          <p:nvPr/>
        </p:nvPicPr>
        <p:blipFill>
          <a:blip r:embed="rId2" cstate="print"/>
          <a:srcRect l="26963" t="21459" r="28914" b="8031"/>
          <a:stretch>
            <a:fillRect/>
          </a:stretch>
        </p:blipFill>
        <p:spPr bwMode="auto">
          <a:xfrm>
            <a:off x="5220072" y="764704"/>
            <a:ext cx="3024336" cy="3175375"/>
          </a:xfrm>
          <a:prstGeom prst="rect">
            <a:avLst/>
          </a:prstGeom>
          <a:noFill/>
        </p:spPr>
      </p:pic>
      <p:sp>
        <p:nvSpPr>
          <p:cNvPr id="15" name="文字方塊 14"/>
          <p:cNvSpPr txBox="1"/>
          <p:nvPr/>
        </p:nvSpPr>
        <p:spPr>
          <a:xfrm>
            <a:off x="6228184" y="392302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埃及斑蚊</a:t>
            </a:r>
          </a:p>
        </p:txBody>
      </p:sp>
      <p:pic>
        <p:nvPicPr>
          <p:cNvPr id="1029" name="Picture 5" descr="C:\Users\cmtsai.EPAIS\Downloads\白線斑蚊378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3096344" cy="3177547"/>
          </a:xfrm>
          <a:prstGeom prst="rect">
            <a:avLst/>
          </a:prstGeom>
          <a:noFill/>
        </p:spPr>
      </p:pic>
      <p:sp>
        <p:nvSpPr>
          <p:cNvPr id="17" name="文字方塊 16"/>
          <p:cNvSpPr txBox="1"/>
          <p:nvPr/>
        </p:nvSpPr>
        <p:spPr>
          <a:xfrm>
            <a:off x="2051720" y="399635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白線斑蚊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115616" y="429309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特徵：胸部背板中間，僅有一條寬而直的銀白線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5292080" y="544522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埃及斑蚊一般棲息於屋內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043608" y="54452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白線斑蚊主要棲息於室外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5220072" y="425418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特徵：胸部背板之側緣有一對銀白色之吉他狀曲線，中間有一對狹長之黃白色直線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4369245" y="1124744"/>
            <a:ext cx="615553" cy="27363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latin typeface="KaiTi" pitchFamily="49" charset="-122"/>
                <a:ea typeface="KaiTi" pitchFamily="49" charset="-122"/>
              </a:rPr>
              <a:t>登革病媒蚊</a:t>
            </a:r>
            <a:endParaRPr lang="zh-TW" altLang="en-US" sz="28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47864" y="10792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KaiTi" pitchFamily="49" charset="-122"/>
                <a:ea typeface="KaiTi" pitchFamily="49" charset="-122"/>
                <a:cs typeface="Microsoft Himalaya" pitchFamily="2" charset="0"/>
              </a:rPr>
              <a:t>認識蚊蟲種類</a:t>
            </a:r>
            <a:endParaRPr lang="zh-TW" altLang="en-US" sz="3200" b="1" dirty="0">
              <a:latin typeface="KaiTi" pitchFamily="49" charset="-122"/>
              <a:ea typeface="KaiTi" pitchFamily="49" charset="-122"/>
              <a:cs typeface="Microsoft Himalaya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mtsai.EPAIS\Downloads\IMG_7527.JPG"/>
          <p:cNvPicPr>
            <a:picLocks noChangeAspect="1" noChangeArrowheads="1"/>
          </p:cNvPicPr>
          <p:nvPr/>
        </p:nvPicPr>
        <p:blipFill>
          <a:blip r:embed="rId2" cstate="print"/>
          <a:srcRect l="31250" t="31171" r="36250" b="6954"/>
          <a:stretch>
            <a:fillRect/>
          </a:stretch>
        </p:blipFill>
        <p:spPr bwMode="auto">
          <a:xfrm>
            <a:off x="899592" y="980728"/>
            <a:ext cx="3312368" cy="345638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5653" r="8069" b="13314"/>
          <a:stretch>
            <a:fillRect/>
          </a:stretch>
        </p:blipFill>
        <p:spPr bwMode="auto">
          <a:xfrm>
            <a:off x="4932040" y="980728"/>
            <a:ext cx="32604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/>
          <p:cNvSpPr txBox="1"/>
          <p:nvPr/>
        </p:nvSpPr>
        <p:spPr>
          <a:xfrm>
            <a:off x="6156176" y="44998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矮小瘧蚊</a:t>
            </a:r>
          </a:p>
        </p:txBody>
      </p:sp>
      <p:sp>
        <p:nvSpPr>
          <p:cNvPr id="7" name="矩形 6"/>
          <p:cNvSpPr/>
          <p:nvPr/>
        </p:nvSpPr>
        <p:spPr>
          <a:xfrm>
            <a:off x="755576" y="5229200"/>
            <a:ext cx="3312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白腹叢蚊</a:t>
            </a:r>
            <a:r>
              <a:rPr lang="en-US" altLang="zh-TW" sz="20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成蟲活動最高峰在傍晚，飛行速度不快，為重要騷擾性蚊蟲</a:t>
            </a:r>
            <a:r>
              <a:rPr lang="en-US" altLang="zh-TW" dirty="0" smtClean="0"/>
              <a:t>。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475656" y="45091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白腹叢蚊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12031" y="980728"/>
            <a:ext cx="615553" cy="26642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2800" dirty="0" err="1" smtClean="0">
                <a:latin typeface="KaiTi" pitchFamily="49" charset="-122"/>
                <a:ea typeface="KaiTi" pitchFamily="49" charset="-122"/>
              </a:rPr>
              <a:t>騷擾性蚊蟲</a:t>
            </a:r>
            <a:endParaRPr lang="zh-TW" altLang="en-US" sz="2800" dirty="0" smtClean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244408" y="908720"/>
            <a:ext cx="615553" cy="41044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latin typeface="KaiTi" pitchFamily="49" charset="-122"/>
                <a:ea typeface="KaiTi" pitchFamily="49" charset="-122"/>
              </a:rPr>
              <a:t>臺灣早年傳播瘧疾病媒蚊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788024" y="5229200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矮小瘧蚊成蟲於室內棲息，雌蚊喜歡棲息在床板底下，待夜間時分才行飛出來吸食人血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275856" y="10792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KaiTi" pitchFamily="49" charset="-122"/>
                <a:ea typeface="KaiTi" pitchFamily="49" charset="-122"/>
                <a:cs typeface="Microsoft Himalaya" pitchFamily="2" charset="0"/>
              </a:rPr>
              <a:t>認識蚊蟲種類</a:t>
            </a:r>
            <a:endParaRPr lang="zh-TW" altLang="en-US" sz="3200" b="1" dirty="0">
              <a:latin typeface="KaiTi" pitchFamily="49" charset="-122"/>
              <a:ea typeface="KaiTi" pitchFamily="49" charset="-122"/>
              <a:cs typeface="Microsoft Himalaya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1122d\環藥業務\100委辦簽案\宣導資料\折頁A4DM-02.jpg"/>
          <p:cNvPicPr>
            <a:picLocks noChangeAspect="1" noChangeArrowheads="1"/>
          </p:cNvPicPr>
          <p:nvPr/>
        </p:nvPicPr>
        <p:blipFill>
          <a:blip r:embed="rId2" cstate="print"/>
          <a:srcRect l="64708" t="3642"/>
          <a:stretch>
            <a:fillRect/>
          </a:stretch>
        </p:blipFill>
        <p:spPr bwMode="auto">
          <a:xfrm>
            <a:off x="2339752" y="620688"/>
            <a:ext cx="4464496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2843808" y="0"/>
            <a:ext cx="33843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環 境 用</a:t>
            </a:r>
            <a:r>
              <a:rPr lang="zh-TW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zh-TW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藥</a:t>
            </a:r>
            <a:endParaRPr lang="zh-TW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253</TotalTime>
  <Words>432</Words>
  <Application>Microsoft Office PowerPoint</Application>
  <PresentationFormat>如螢幕大小 (4:3)</PresentationFormat>
  <Paragraphs>44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20" baseType="lpstr">
      <vt:lpstr>Arial Unicode MS</vt:lpstr>
      <vt:lpstr>KaiTi</vt:lpstr>
      <vt:lpstr>Tunga</vt:lpstr>
      <vt:lpstr>微軟正黑體</vt:lpstr>
      <vt:lpstr>新細明體</vt:lpstr>
      <vt:lpstr>標楷體</vt:lpstr>
      <vt:lpstr>Arial</vt:lpstr>
      <vt:lpstr>Calibri</vt:lpstr>
      <vt:lpstr>Franklin Gothic Book</vt:lpstr>
      <vt:lpstr>Franklin Gothic Medium</vt:lpstr>
      <vt:lpstr>Microsoft Himalaya</vt:lpstr>
      <vt:lpstr>Wingdings</vt:lpstr>
      <vt:lpstr>角度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cmtsai</dc:creator>
  <cp:lastModifiedBy>user</cp:lastModifiedBy>
  <cp:revision>30</cp:revision>
  <dcterms:created xsi:type="dcterms:W3CDTF">2015-09-18T09:43:49Z</dcterms:created>
  <dcterms:modified xsi:type="dcterms:W3CDTF">2023-09-28T03:52:35Z</dcterms:modified>
</cp:coreProperties>
</file>